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1" r:id="rId39"/>
    <p:sldId id="293" r:id="rId40"/>
    <p:sldId id="302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4" r:id="rId49"/>
    <p:sldId id="305" r:id="rId50"/>
    <p:sldId id="306" r:id="rId51"/>
    <p:sldId id="303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0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218598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2186305"/>
          </a:xfrm>
          <a:custGeom>
            <a:avLst/>
            <a:gdLst/>
            <a:ahLst/>
            <a:cxnLst/>
            <a:rect l="l" t="t" r="r" b="b"/>
            <a:pathLst>
              <a:path w="12192000" h="2186305">
                <a:moveTo>
                  <a:pt x="12191999" y="0"/>
                </a:moveTo>
                <a:lnTo>
                  <a:pt x="0" y="0"/>
                </a:lnTo>
                <a:lnTo>
                  <a:pt x="0" y="1887537"/>
                </a:lnTo>
                <a:lnTo>
                  <a:pt x="1996016" y="1887537"/>
                </a:lnTo>
                <a:lnTo>
                  <a:pt x="2377016" y="2173287"/>
                </a:lnTo>
                <a:lnTo>
                  <a:pt x="2385483" y="2176462"/>
                </a:lnTo>
                <a:lnTo>
                  <a:pt x="2398183" y="2181225"/>
                </a:lnTo>
                <a:lnTo>
                  <a:pt x="2410883" y="2185987"/>
                </a:lnTo>
                <a:lnTo>
                  <a:pt x="2421466" y="2185987"/>
                </a:lnTo>
                <a:lnTo>
                  <a:pt x="2434166" y="2185987"/>
                </a:lnTo>
                <a:lnTo>
                  <a:pt x="2444749" y="2181225"/>
                </a:lnTo>
                <a:lnTo>
                  <a:pt x="2457449" y="2176462"/>
                </a:lnTo>
                <a:lnTo>
                  <a:pt x="2465916" y="2173287"/>
                </a:lnTo>
                <a:lnTo>
                  <a:pt x="2846916" y="1887537"/>
                </a:lnTo>
                <a:lnTo>
                  <a:pt x="12191999" y="1887537"/>
                </a:lnTo>
                <a:lnTo>
                  <a:pt x="12191999" y="0"/>
                </a:lnTo>
                <a:close/>
              </a:path>
            </a:pathLst>
          </a:custGeom>
          <a:ln w="9524">
            <a:solidFill>
              <a:srgbClr val="8664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DFDF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DFDF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520382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12192000" h="5203825">
                <a:moveTo>
                  <a:pt x="0" y="0"/>
                </a:moveTo>
                <a:lnTo>
                  <a:pt x="12191999" y="0"/>
                </a:lnTo>
                <a:lnTo>
                  <a:pt x="12191999" y="4905375"/>
                </a:lnTo>
                <a:lnTo>
                  <a:pt x="10195983" y="4905375"/>
                </a:lnTo>
                <a:lnTo>
                  <a:pt x="9814983" y="5191125"/>
                </a:lnTo>
                <a:lnTo>
                  <a:pt x="9806516" y="5194300"/>
                </a:lnTo>
                <a:lnTo>
                  <a:pt x="9793816" y="5199062"/>
                </a:lnTo>
                <a:lnTo>
                  <a:pt x="9781116" y="5203825"/>
                </a:lnTo>
                <a:lnTo>
                  <a:pt x="9770533" y="5203825"/>
                </a:lnTo>
                <a:lnTo>
                  <a:pt x="9757833" y="5203825"/>
                </a:lnTo>
                <a:lnTo>
                  <a:pt x="9747249" y="5199062"/>
                </a:lnTo>
                <a:lnTo>
                  <a:pt x="9734549" y="5194300"/>
                </a:lnTo>
                <a:lnTo>
                  <a:pt x="9726083" y="5191125"/>
                </a:lnTo>
                <a:lnTo>
                  <a:pt x="9345083" y="4905375"/>
                </a:lnTo>
                <a:lnTo>
                  <a:pt x="0" y="490537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664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DFDF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4261" y="3613492"/>
            <a:ext cx="10403476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DFDF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1227" y="2758351"/>
            <a:ext cx="10469545" cy="2402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5210175"/>
            <a:chOff x="-4762" y="0"/>
            <a:chExt cx="12201525" cy="5210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8664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201" y="1398347"/>
              <a:ext cx="10673600" cy="30726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39630" y="1873086"/>
            <a:ext cx="41122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95" dirty="0"/>
              <a:t>SBS</a:t>
            </a:r>
            <a:r>
              <a:rPr sz="5400" spc="-280" dirty="0"/>
              <a:t>I</a:t>
            </a:r>
            <a:r>
              <a:rPr sz="5400" spc="5" dirty="0"/>
              <a:t> </a:t>
            </a:r>
            <a:r>
              <a:rPr sz="5400" spc="80" dirty="0"/>
              <a:t>2021-22</a:t>
            </a:r>
            <a:endParaRPr sz="5400"/>
          </a:p>
        </p:txBody>
      </p:sp>
      <p:sp>
        <p:nvSpPr>
          <p:cNvPr id="7" name="object 7"/>
          <p:cNvSpPr txBox="1"/>
          <p:nvPr/>
        </p:nvSpPr>
        <p:spPr>
          <a:xfrm>
            <a:off x="3785804" y="3519006"/>
            <a:ext cx="46139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310" dirty="0">
                <a:solidFill>
                  <a:srgbClr val="FDFDFD"/>
                </a:solidFill>
                <a:latin typeface="Arial"/>
                <a:cs typeface="Arial"/>
              </a:rPr>
              <a:t>Tras</a:t>
            </a:r>
            <a:r>
              <a:rPr sz="5400" b="1" spc="-345" dirty="0">
                <a:solidFill>
                  <a:srgbClr val="FDFDFD"/>
                </a:solidFill>
                <a:latin typeface="Arial"/>
                <a:cs typeface="Arial"/>
              </a:rPr>
              <a:t>h</a:t>
            </a:r>
            <a:r>
              <a:rPr sz="5400" b="1" spc="-5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5400" b="1" spc="20" dirty="0">
                <a:solidFill>
                  <a:srgbClr val="FDFDFD"/>
                </a:solidFill>
                <a:latin typeface="Arial"/>
                <a:cs typeface="Arial"/>
              </a:rPr>
              <a:t>Scanner</a:t>
            </a:r>
            <a:endParaRPr sz="5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38975" y="4906800"/>
            <a:ext cx="3109100" cy="19511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62800" y="4933058"/>
            <a:ext cx="2717165" cy="173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10" dirty="0">
                <a:latin typeface="Arial"/>
                <a:cs typeface="Arial"/>
              </a:rPr>
              <a:t>Mento</a:t>
            </a:r>
            <a:r>
              <a:rPr sz="1700" b="1" spc="15" dirty="0">
                <a:latin typeface="Arial"/>
                <a:cs typeface="Arial"/>
              </a:rPr>
              <a:t>r</a:t>
            </a:r>
            <a:r>
              <a:rPr sz="1700" spc="-70" dirty="0">
                <a:latin typeface="Lucida Sans Unicode"/>
                <a:cs typeface="Lucida Sans Unicode"/>
              </a:rPr>
              <a:t>:</a:t>
            </a:r>
            <a:r>
              <a:rPr sz="1700" spc="-75" dirty="0">
                <a:latin typeface="Lucida Sans Unicode"/>
                <a:cs typeface="Lucida Sans Unicode"/>
              </a:rPr>
              <a:t> </a:t>
            </a:r>
            <a:r>
              <a:rPr sz="1700" spc="-80" dirty="0">
                <a:latin typeface="Lucida Sans Unicode"/>
                <a:cs typeface="Lucida Sans Unicode"/>
              </a:rPr>
              <a:t>Ms</a:t>
            </a:r>
            <a:r>
              <a:rPr sz="1700" spc="-35" dirty="0">
                <a:latin typeface="Lucida Sans Unicode"/>
                <a:cs typeface="Lucida Sans Unicode"/>
              </a:rPr>
              <a:t>.</a:t>
            </a:r>
            <a:r>
              <a:rPr sz="1700" spc="-75" dirty="0">
                <a:latin typeface="Lucida Sans Unicode"/>
                <a:cs typeface="Lucida Sans Unicode"/>
              </a:rPr>
              <a:t> </a:t>
            </a:r>
            <a:r>
              <a:rPr sz="1700" spc="-85" dirty="0">
                <a:latin typeface="Lucida Sans Unicode"/>
                <a:cs typeface="Lucida Sans Unicode"/>
              </a:rPr>
              <a:t>Tina</a:t>
            </a:r>
            <a:r>
              <a:rPr sz="1700" spc="-75" dirty="0">
                <a:latin typeface="Lucida Sans Unicode"/>
                <a:cs typeface="Lucida Sans Unicode"/>
              </a:rPr>
              <a:t> </a:t>
            </a:r>
            <a:r>
              <a:rPr sz="1700" spc="5" dirty="0">
                <a:latin typeface="Lucida Sans Unicode"/>
                <a:cs typeface="Lucida Sans Unicode"/>
              </a:rPr>
              <a:t>Vaz</a:t>
            </a:r>
            <a:endParaRPr sz="1700" dirty="0">
              <a:latin typeface="Lucida Sans Unicode"/>
              <a:cs typeface="Lucida Sans Unicode"/>
            </a:endParaRPr>
          </a:p>
          <a:p>
            <a:pPr marL="12700">
              <a:lnSpc>
                <a:spcPts val="1835"/>
              </a:lnSpc>
              <a:spcBef>
                <a:spcPts val="1215"/>
              </a:spcBef>
            </a:pPr>
            <a:r>
              <a:rPr sz="1700" b="1" spc="10" dirty="0">
                <a:latin typeface="Arial"/>
                <a:cs typeface="Arial"/>
              </a:rPr>
              <a:t>Group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spc="10" dirty="0">
                <a:latin typeface="Arial"/>
                <a:cs typeface="Arial"/>
              </a:rPr>
              <a:t>Members:</a:t>
            </a:r>
            <a:endParaRPr sz="1700" dirty="0">
              <a:latin typeface="Arial"/>
              <a:cs typeface="Arial"/>
            </a:endParaRPr>
          </a:p>
          <a:p>
            <a:pPr marL="12700">
              <a:lnSpc>
                <a:spcPts val="1625"/>
              </a:lnSpc>
            </a:pPr>
            <a:r>
              <a:rPr sz="1700" spc="-140" dirty="0">
                <a:latin typeface="Lucida Sans Unicode"/>
                <a:cs typeface="Lucida Sans Unicode"/>
              </a:rPr>
              <a:t>2125-Anki</a:t>
            </a:r>
            <a:r>
              <a:rPr sz="1700" spc="-85" dirty="0">
                <a:latin typeface="Lucida Sans Unicode"/>
                <a:cs typeface="Lucida Sans Unicode"/>
              </a:rPr>
              <a:t>t</a:t>
            </a:r>
            <a:r>
              <a:rPr sz="1700" spc="-75" dirty="0">
                <a:latin typeface="Lucida Sans Unicode"/>
                <a:cs typeface="Lucida Sans Unicode"/>
              </a:rPr>
              <a:t> </a:t>
            </a:r>
            <a:r>
              <a:rPr sz="1700" spc="-50" dirty="0">
                <a:latin typeface="Lucida Sans Unicode"/>
                <a:cs typeface="Lucida Sans Unicode"/>
              </a:rPr>
              <a:t>Mishra</a:t>
            </a:r>
            <a:endParaRPr sz="1700" dirty="0">
              <a:latin typeface="Lucida Sans Unicode"/>
              <a:cs typeface="Lucida Sans Unicode"/>
            </a:endParaRPr>
          </a:p>
          <a:p>
            <a:pPr marL="12700">
              <a:lnSpc>
                <a:spcPts val="1625"/>
              </a:lnSpc>
            </a:pPr>
            <a:r>
              <a:rPr sz="1700" spc="-125" dirty="0">
                <a:latin typeface="Lucida Sans Unicode"/>
                <a:cs typeface="Lucida Sans Unicode"/>
              </a:rPr>
              <a:t>2121-Yasi</a:t>
            </a:r>
            <a:r>
              <a:rPr sz="1700" spc="-130" dirty="0">
                <a:latin typeface="Lucida Sans Unicode"/>
                <a:cs typeface="Lucida Sans Unicode"/>
              </a:rPr>
              <a:t>n</a:t>
            </a:r>
            <a:r>
              <a:rPr sz="1700" spc="-75" dirty="0">
                <a:latin typeface="Lucida Sans Unicode"/>
                <a:cs typeface="Lucida Sans Unicode"/>
              </a:rPr>
              <a:t> </a:t>
            </a:r>
            <a:r>
              <a:rPr sz="1700" spc="-45" dirty="0">
                <a:latin typeface="Lucida Sans Unicode"/>
                <a:cs typeface="Lucida Sans Unicode"/>
              </a:rPr>
              <a:t>Hannolli</a:t>
            </a:r>
            <a:endParaRPr sz="1700" dirty="0">
              <a:latin typeface="Lucida Sans Unicode"/>
              <a:cs typeface="Lucida Sans Unicode"/>
            </a:endParaRPr>
          </a:p>
          <a:p>
            <a:pPr marL="12700">
              <a:lnSpc>
                <a:spcPts val="1625"/>
              </a:lnSpc>
            </a:pPr>
            <a:r>
              <a:rPr sz="1700" spc="-120" dirty="0">
                <a:latin typeface="Lucida Sans Unicode"/>
                <a:cs typeface="Lucida Sans Unicode"/>
              </a:rPr>
              <a:t>2124-Dinesh</a:t>
            </a:r>
            <a:r>
              <a:rPr sz="1700" spc="-75" dirty="0">
                <a:latin typeface="Lucida Sans Unicode"/>
                <a:cs typeface="Lucida Sans Unicode"/>
              </a:rPr>
              <a:t> </a:t>
            </a:r>
            <a:r>
              <a:rPr sz="1700" spc="110" dirty="0">
                <a:latin typeface="Lucida Sans Unicode"/>
                <a:cs typeface="Lucida Sans Unicode"/>
              </a:rPr>
              <a:t>Gawas</a:t>
            </a:r>
            <a:endParaRPr sz="1700" dirty="0">
              <a:latin typeface="Lucida Sans Unicode"/>
              <a:cs typeface="Lucida Sans Unicode"/>
            </a:endParaRPr>
          </a:p>
          <a:p>
            <a:pPr marL="12700" marR="5080">
              <a:lnSpc>
                <a:spcPct val="79800"/>
              </a:lnSpc>
              <a:spcBef>
                <a:spcPts val="204"/>
              </a:spcBef>
            </a:pPr>
            <a:r>
              <a:rPr sz="1700" spc="-85" dirty="0">
                <a:latin typeface="Lucida Sans Unicode"/>
                <a:cs typeface="Lucida Sans Unicode"/>
              </a:rPr>
              <a:t>2128-Roha</a:t>
            </a:r>
            <a:r>
              <a:rPr sz="1700" spc="-80" dirty="0">
                <a:latin typeface="Lucida Sans Unicode"/>
                <a:cs typeface="Lucida Sans Unicode"/>
              </a:rPr>
              <a:t>n</a:t>
            </a:r>
            <a:r>
              <a:rPr sz="1700" spc="-75" dirty="0">
                <a:latin typeface="Lucida Sans Unicode"/>
                <a:cs typeface="Lucida Sans Unicode"/>
              </a:rPr>
              <a:t> </a:t>
            </a:r>
            <a:r>
              <a:rPr sz="1700" spc="5" dirty="0">
                <a:latin typeface="Lucida Sans Unicode"/>
                <a:cs typeface="Lucida Sans Unicode"/>
              </a:rPr>
              <a:t>Vishwakarma  </a:t>
            </a:r>
            <a:r>
              <a:rPr sz="1700" spc="-125" dirty="0">
                <a:latin typeface="Lucida Sans Unicode"/>
                <a:cs typeface="Lucida Sans Unicode"/>
              </a:rPr>
              <a:t>2107-Sahi</a:t>
            </a:r>
            <a:r>
              <a:rPr sz="1700" spc="-65" dirty="0">
                <a:latin typeface="Lucida Sans Unicode"/>
                <a:cs typeface="Lucida Sans Unicode"/>
              </a:rPr>
              <a:t>l</a:t>
            </a:r>
            <a:r>
              <a:rPr sz="1700" spc="-75" dirty="0">
                <a:latin typeface="Lucida Sans Unicode"/>
                <a:cs typeface="Lucida Sans Unicode"/>
              </a:rPr>
              <a:t> </a:t>
            </a:r>
            <a:r>
              <a:rPr sz="1700" spc="-55" dirty="0">
                <a:latin typeface="Lucida Sans Unicode"/>
                <a:cs typeface="Lucida Sans Unicode"/>
              </a:rPr>
              <a:t>Asolkar</a:t>
            </a:r>
            <a:endParaRPr sz="17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7597" y="1130806"/>
            <a:ext cx="3314065" cy="514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Lucida Sans Unicode"/>
                <a:cs typeface="Lucida Sans Unicode"/>
              </a:rPr>
              <a:t>Plastic</a:t>
            </a:r>
            <a:r>
              <a:rPr sz="2400" spc="-125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Lucida Sans Unicode"/>
                <a:cs typeface="Lucida Sans Unicode"/>
              </a:rPr>
              <a:t>bag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140" dirty="0">
                <a:latin typeface="Lucida Sans Unicode"/>
                <a:cs typeface="Lucida Sans Unicode"/>
              </a:rPr>
              <a:t>&amp;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wrapper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Cigarette</a:t>
            </a:r>
            <a:endParaRPr sz="2400">
              <a:latin typeface="Lucida Sans Unicode"/>
              <a:cs typeface="Lucida Sans Unicode"/>
            </a:endParaRPr>
          </a:p>
          <a:p>
            <a:pPr marL="12700" marR="1006475">
              <a:lnSpc>
                <a:spcPct val="100000"/>
              </a:lnSpc>
            </a:pPr>
            <a:r>
              <a:rPr sz="2400" spc="20" dirty="0">
                <a:latin typeface="Lucida Sans Unicode"/>
                <a:cs typeface="Lucida Sans Unicode"/>
              </a:rPr>
              <a:t>Unlabelled</a:t>
            </a:r>
            <a:r>
              <a:rPr sz="2400" spc="-160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litter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Bottle</a:t>
            </a:r>
            <a:endParaRPr sz="2400">
              <a:latin typeface="Lucida Sans Unicode"/>
              <a:cs typeface="Lucida Sans Unicode"/>
            </a:endParaRPr>
          </a:p>
          <a:p>
            <a:pPr marL="12700" marR="1409065">
              <a:lnSpc>
                <a:spcPct val="100000"/>
              </a:lnSpc>
            </a:pPr>
            <a:r>
              <a:rPr sz="2400" spc="-15" dirty="0">
                <a:latin typeface="Lucida Sans Unicode"/>
                <a:cs typeface="Lucida Sans Unicode"/>
              </a:rPr>
              <a:t>Bottle </a:t>
            </a:r>
            <a:r>
              <a:rPr sz="2400" spc="245" dirty="0">
                <a:latin typeface="Lucida Sans Unicode"/>
                <a:cs typeface="Lucida Sans Unicode"/>
              </a:rPr>
              <a:t>cap </a:t>
            </a:r>
            <a:r>
              <a:rPr sz="2400" spc="250" dirty="0">
                <a:latin typeface="Lucida Sans Unicode"/>
                <a:cs typeface="Lucida Sans Unicode"/>
              </a:rPr>
              <a:t> </a:t>
            </a:r>
            <a:r>
              <a:rPr sz="2400" spc="10" dirty="0">
                <a:latin typeface="Lucida Sans Unicode"/>
                <a:cs typeface="Lucida Sans Unicode"/>
              </a:rPr>
              <a:t>Other</a:t>
            </a:r>
            <a:r>
              <a:rPr sz="2400" spc="-160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plastic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185" dirty="0">
                <a:latin typeface="Lucida Sans Unicode"/>
                <a:cs typeface="Lucida Sans Unicode"/>
              </a:rPr>
              <a:t>Can</a:t>
            </a:r>
            <a:endParaRPr sz="2400">
              <a:latin typeface="Lucida Sans Unicode"/>
              <a:cs typeface="Lucida Sans Unicode"/>
            </a:endParaRPr>
          </a:p>
          <a:p>
            <a:pPr marL="12700" marR="2259965">
              <a:lnSpc>
                <a:spcPct val="100000"/>
              </a:lnSpc>
            </a:pPr>
            <a:r>
              <a:rPr sz="2400" spc="40" dirty="0">
                <a:latin typeface="Lucida Sans Unicode"/>
                <a:cs typeface="Lucida Sans Unicode"/>
              </a:rPr>
              <a:t>Carton  </a:t>
            </a:r>
            <a:r>
              <a:rPr sz="2400" spc="120" dirty="0">
                <a:latin typeface="Lucida Sans Unicode"/>
                <a:cs typeface="Lucida Sans Unicode"/>
              </a:rPr>
              <a:t>Cup </a:t>
            </a:r>
            <a:r>
              <a:rPr sz="2400" spc="125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Straw </a:t>
            </a:r>
            <a:r>
              <a:rPr sz="2400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Paper</a:t>
            </a:r>
            <a:endParaRPr sz="2400">
              <a:latin typeface="Lucida Sans Unicode"/>
              <a:cs typeface="Lucida Sans Unicode"/>
            </a:endParaRPr>
          </a:p>
          <a:p>
            <a:pPr marL="12700" marR="848360">
              <a:lnSpc>
                <a:spcPct val="100000"/>
              </a:lnSpc>
            </a:pPr>
            <a:r>
              <a:rPr sz="2400" spc="-35" dirty="0">
                <a:latin typeface="Lucida Sans Unicode"/>
                <a:cs typeface="Lucida Sans Unicode"/>
              </a:rPr>
              <a:t>Broken </a:t>
            </a:r>
            <a:r>
              <a:rPr sz="2400" spc="-80" dirty="0">
                <a:latin typeface="Lucida Sans Unicode"/>
                <a:cs typeface="Lucida Sans Unicode"/>
              </a:rPr>
              <a:t>glass 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Styrofoam</a:t>
            </a:r>
            <a:r>
              <a:rPr sz="2400" spc="-160" dirty="0">
                <a:latin typeface="Lucida Sans Unicode"/>
                <a:cs typeface="Lucida Sans Unicode"/>
              </a:rPr>
              <a:t> </a:t>
            </a:r>
            <a:r>
              <a:rPr sz="2400" spc="130" dirty="0">
                <a:latin typeface="Lucida Sans Unicode"/>
                <a:cs typeface="Lucida Sans Unicode"/>
              </a:rPr>
              <a:t>piece </a:t>
            </a:r>
            <a:r>
              <a:rPr sz="2400" spc="-740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Pop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tab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6911" y="1232408"/>
            <a:ext cx="2548890" cy="478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0" dirty="0">
                <a:latin typeface="Lucida Sans Unicode"/>
                <a:cs typeface="Lucida Sans Unicode"/>
              </a:rPr>
              <a:t>Lid</a:t>
            </a:r>
            <a:endParaRPr sz="2400">
              <a:latin typeface="Lucida Sans Unicode"/>
              <a:cs typeface="Lucida Sans Unicode"/>
            </a:endParaRPr>
          </a:p>
          <a:p>
            <a:pPr marL="12700" marR="92075">
              <a:lnSpc>
                <a:spcPct val="100000"/>
              </a:lnSpc>
            </a:pPr>
            <a:r>
              <a:rPr sz="2400" spc="-15" dirty="0">
                <a:latin typeface="Lucida Sans Unicode"/>
                <a:cs typeface="Lucida Sans Unicode"/>
              </a:rPr>
              <a:t>Plastic</a:t>
            </a:r>
            <a:r>
              <a:rPr sz="2400" spc="-17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container </a:t>
            </a:r>
            <a:r>
              <a:rPr sz="2400" spc="-74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Aluminum </a:t>
            </a:r>
            <a:r>
              <a:rPr sz="2400" spc="-120" dirty="0">
                <a:latin typeface="Lucida Sans Unicode"/>
                <a:cs typeface="Lucida Sans Unicode"/>
              </a:rPr>
              <a:t>foil 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Plastic </a:t>
            </a:r>
            <a:r>
              <a:rPr sz="2400" spc="-125" dirty="0">
                <a:latin typeface="Lucida Sans Unicode"/>
                <a:cs typeface="Lucida Sans Unicode"/>
              </a:rPr>
              <a:t>utensils 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Rope </a:t>
            </a:r>
            <a:r>
              <a:rPr sz="2400" spc="140" dirty="0">
                <a:latin typeface="Lucida Sans Unicode"/>
                <a:cs typeface="Lucida Sans Unicode"/>
              </a:rPr>
              <a:t>&amp; </a:t>
            </a:r>
            <a:r>
              <a:rPr sz="2400" spc="-155" dirty="0">
                <a:latin typeface="Lucida Sans Unicode"/>
                <a:cs typeface="Lucida Sans Unicode"/>
              </a:rPr>
              <a:t>strings </a:t>
            </a:r>
            <a:r>
              <a:rPr sz="2400" spc="-15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Paper </a:t>
            </a:r>
            <a:r>
              <a:rPr sz="2400" spc="180" dirty="0">
                <a:latin typeface="Lucida Sans Unicode"/>
                <a:cs typeface="Lucida Sans Unicode"/>
              </a:rPr>
              <a:t>bag </a:t>
            </a:r>
            <a:r>
              <a:rPr sz="2400" spc="18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Scrap </a:t>
            </a:r>
            <a:r>
              <a:rPr sz="2400" spc="40" dirty="0">
                <a:latin typeface="Lucida Sans Unicode"/>
                <a:cs typeface="Lucida Sans Unicode"/>
              </a:rPr>
              <a:t>metal </a:t>
            </a:r>
            <a:r>
              <a:rPr sz="2400" spc="45" dirty="0">
                <a:latin typeface="Lucida Sans Unicode"/>
                <a:cs typeface="Lucida Sans Unicode"/>
              </a:rPr>
              <a:t> Food </a:t>
            </a:r>
            <a:r>
              <a:rPr sz="2400" spc="55" dirty="0">
                <a:latin typeface="Lucida Sans Unicode"/>
                <a:cs typeface="Lucida Sans Unicode"/>
              </a:rPr>
              <a:t>waste </a:t>
            </a:r>
            <a:r>
              <a:rPr sz="2400" spc="60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Shoe</a:t>
            </a:r>
            <a:endParaRPr sz="2400">
              <a:latin typeface="Lucida Sans Unicode"/>
              <a:cs typeface="Lucida Sans Unicode"/>
            </a:endParaRPr>
          </a:p>
          <a:p>
            <a:pPr marL="12700" marR="5080">
              <a:lnSpc>
                <a:spcPct val="100000"/>
              </a:lnSpc>
            </a:pPr>
            <a:r>
              <a:rPr sz="2400" spc="-130" dirty="0">
                <a:latin typeface="Lucida Sans Unicode"/>
                <a:cs typeface="Lucida Sans Unicode"/>
              </a:rPr>
              <a:t>Bliste</a:t>
            </a:r>
            <a:r>
              <a:rPr sz="2400" spc="-114" dirty="0">
                <a:latin typeface="Lucida Sans Unicode"/>
                <a:cs typeface="Lucida Sans Unicode"/>
              </a:rPr>
              <a:t>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Lucida Sans Unicode"/>
                <a:cs typeface="Lucida Sans Unicode"/>
              </a:rPr>
              <a:t>pack  </a:t>
            </a:r>
            <a:r>
              <a:rPr sz="2400" spc="45" dirty="0">
                <a:latin typeface="Lucida Sans Unicode"/>
                <a:cs typeface="Lucida Sans Unicode"/>
              </a:rPr>
              <a:t>Squeezable</a:t>
            </a:r>
            <a:r>
              <a:rPr sz="2400" spc="-14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tube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Glass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jar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Lucida Sans Unicode"/>
                <a:cs typeface="Lucida Sans Unicode"/>
              </a:rPr>
              <a:t>Plastic</a:t>
            </a:r>
            <a:r>
              <a:rPr sz="2400" spc="-140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gloves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568" y="129321"/>
            <a:ext cx="10220960" cy="660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85" dirty="0">
                <a:latin typeface="Arial"/>
                <a:cs typeface="Arial"/>
              </a:rPr>
              <a:t>Data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annotation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2880"/>
              </a:spcBef>
            </a:pPr>
            <a:r>
              <a:rPr sz="2400" spc="5" dirty="0">
                <a:latin typeface="Lucida Sans Unicode"/>
                <a:cs typeface="Lucida Sans Unicode"/>
              </a:rPr>
              <a:t>Every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image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that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Lucida Sans Unicode"/>
                <a:cs typeface="Lucida Sans Unicode"/>
              </a:rPr>
              <a:t>we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had,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they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had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go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under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1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process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which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was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completely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manual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b="1" spc="35" dirty="0">
                <a:latin typeface="Arial"/>
                <a:cs typeface="Arial"/>
              </a:rPr>
              <a:t>Marking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30" dirty="0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 marR="510540">
              <a:lnSpc>
                <a:spcPct val="100000"/>
              </a:lnSpc>
              <a:spcBef>
                <a:spcPts val="2880"/>
              </a:spcBef>
            </a:pPr>
            <a:r>
              <a:rPr sz="2400" spc="10" dirty="0">
                <a:latin typeface="Lucida Sans Unicode"/>
                <a:cs typeface="Lucida Sans Unicode"/>
              </a:rPr>
              <a:t>Here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images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were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marked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with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1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rectangle</a:t>
            </a:r>
            <a:r>
              <a:rPr sz="2400" spc="-100" dirty="0">
                <a:latin typeface="Lucida Sans Unicode"/>
                <a:cs typeface="Lucida Sans Unicode"/>
              </a:rPr>
              <a:t> so </a:t>
            </a:r>
            <a:r>
              <a:rPr sz="2400" spc="5" dirty="0">
                <a:latin typeface="Lucida Sans Unicode"/>
                <a:cs typeface="Lucida Sans Unicode"/>
              </a:rPr>
              <a:t>as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cover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entire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objec</a:t>
            </a:r>
            <a:r>
              <a:rPr sz="2400" spc="55" dirty="0">
                <a:latin typeface="Lucida Sans Unicode"/>
                <a:cs typeface="Lucida Sans Unicode"/>
              </a:rPr>
              <a:t>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</a:t>
            </a:r>
            <a:r>
              <a:rPr sz="2400" spc="-165" dirty="0">
                <a:latin typeface="Lucida Sans Unicode"/>
                <a:cs typeface="Lucida Sans Unicode"/>
              </a:rPr>
              <a:t>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</a:t>
            </a:r>
            <a:r>
              <a:rPr sz="2400" spc="40" dirty="0">
                <a:latin typeface="Lucida Sans Unicode"/>
                <a:cs typeface="Lucida Sans Unicode"/>
              </a:rPr>
              <a:t>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image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b="1" spc="35" dirty="0">
                <a:latin typeface="Arial"/>
                <a:cs typeface="Arial"/>
              </a:rPr>
              <a:t>Rename: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spc="10" dirty="0">
                <a:latin typeface="Lucida Sans Unicode"/>
                <a:cs typeface="Lucida Sans Unicode"/>
              </a:rPr>
              <a:t>Here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picture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was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renamed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for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convenience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sz="2400" b="1" spc="30" dirty="0">
                <a:latin typeface="Arial"/>
                <a:cs typeface="Arial"/>
              </a:rPr>
              <a:t>Categorize:</a:t>
            </a:r>
            <a:endParaRPr sz="2400">
              <a:latin typeface="Arial"/>
              <a:cs typeface="Arial"/>
            </a:endParaRPr>
          </a:p>
          <a:p>
            <a:pPr marL="12700" marR="204470">
              <a:lnSpc>
                <a:spcPct val="100000"/>
              </a:lnSpc>
              <a:spcBef>
                <a:spcPts val="2880"/>
              </a:spcBef>
            </a:pPr>
            <a:r>
              <a:rPr sz="2400" spc="10" dirty="0">
                <a:latin typeface="Lucida Sans Unicode"/>
                <a:cs typeface="Lucida Sans Unicode"/>
              </a:rPr>
              <a:t>Here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image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would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70" dirty="0">
                <a:latin typeface="Lucida Sans Unicode"/>
                <a:cs typeface="Lucida Sans Unicode"/>
              </a:rPr>
              <a:t>be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categorized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into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one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90" dirty="0">
                <a:latin typeface="Lucida Sans Unicode"/>
                <a:cs typeface="Lucida Sans Unicode"/>
              </a:rPr>
              <a:t>28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categories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that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Lucida Sans Unicode"/>
                <a:cs typeface="Lucida Sans Unicode"/>
              </a:rPr>
              <a:t>we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had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listed.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32175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14" dirty="0"/>
              <a:t>Training</a:t>
            </a:r>
            <a:r>
              <a:rPr sz="4000" spc="-55" dirty="0"/>
              <a:t> </a:t>
            </a:r>
            <a:r>
              <a:rPr sz="4000" spc="215" dirty="0"/>
              <a:t>data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2461170"/>
            <a:ext cx="1008062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" marR="613410" indent="-374015">
              <a:lnSpc>
                <a:spcPct val="100000"/>
              </a:lnSpc>
              <a:spcBef>
                <a:spcPts val="10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229" dirty="0">
                <a:latin typeface="Lucida Sans Unicode"/>
                <a:cs typeface="Lucida Sans Unicode"/>
              </a:rPr>
              <a:t>We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annoted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value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from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annotation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Lucida Sans Unicode"/>
                <a:cs typeface="Lucida Sans Unicode"/>
              </a:rPr>
              <a:t>we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had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done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earlier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65" dirty="0">
                <a:latin typeface="Lucida Sans Unicode"/>
                <a:cs typeface="Lucida Sans Unicode"/>
              </a:rPr>
              <a:t>made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matrices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based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on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that</a:t>
            </a:r>
            <a:endParaRPr sz="240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229" dirty="0">
                <a:latin typeface="Lucida Sans Unicode"/>
                <a:cs typeface="Lucida Sans Unicode"/>
              </a:rPr>
              <a:t>We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65" dirty="0">
                <a:latin typeface="Lucida Sans Unicode"/>
                <a:cs typeface="Lucida Sans Unicode"/>
              </a:rPr>
              <a:t>made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equal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length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00" dirty="0">
                <a:latin typeface="Lucida Sans Unicode"/>
                <a:cs typeface="Lucida Sans Unicode"/>
              </a:rPr>
              <a:t>matrix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by</a:t>
            </a:r>
            <a:r>
              <a:rPr sz="2400" spc="-95" dirty="0">
                <a:latin typeface="Lucida Sans Unicode"/>
                <a:cs typeface="Lucida Sans Unicode"/>
              </a:rPr>
              <a:t> using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padding</a:t>
            </a:r>
            <a:endParaRPr sz="2400">
              <a:latin typeface="Lucida Sans Unicode"/>
              <a:cs typeface="Lucida Sans Unicode"/>
            </a:endParaRPr>
          </a:p>
          <a:p>
            <a:pPr marL="386080" marR="5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-105" dirty="0">
                <a:latin typeface="Lucida Sans Unicode"/>
                <a:cs typeface="Lucida Sans Unicode"/>
              </a:rPr>
              <a:t>Those </a:t>
            </a:r>
            <a:r>
              <a:rPr sz="2400" spc="-5" dirty="0">
                <a:latin typeface="Lucida Sans Unicode"/>
                <a:cs typeface="Lucida Sans Unicode"/>
              </a:rPr>
              <a:t>matrices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are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input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for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our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transfer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learning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model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called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inception</a:t>
            </a:r>
            <a:endParaRPr sz="240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280" dirty="0">
                <a:latin typeface="Lucida Sans Unicode"/>
                <a:cs typeface="Lucida Sans Unicode"/>
              </a:rPr>
              <a:t>W</a:t>
            </a:r>
            <a:r>
              <a:rPr sz="2400" spc="185" dirty="0">
                <a:latin typeface="Lucida Sans Unicode"/>
                <a:cs typeface="Lucida Sans Unicode"/>
              </a:rPr>
              <a:t>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traine</a:t>
            </a:r>
            <a:r>
              <a:rPr sz="2400" spc="15" dirty="0">
                <a:latin typeface="Lucida Sans Unicode"/>
                <a:cs typeface="Lucida Sans Unicode"/>
              </a:rPr>
              <a:t>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fo</a:t>
            </a:r>
            <a:r>
              <a:rPr sz="2400" spc="-90" dirty="0">
                <a:latin typeface="Lucida Sans Unicode"/>
                <a:cs typeface="Lucida Sans Unicode"/>
              </a:rPr>
              <a:t>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95" dirty="0">
                <a:latin typeface="Lucida Sans Unicode"/>
                <a:cs typeface="Lucida Sans Unicode"/>
              </a:rPr>
              <a:t>5</a:t>
            </a:r>
            <a:r>
              <a:rPr sz="2400" spc="-190" dirty="0">
                <a:latin typeface="Lucida Sans Unicode"/>
                <a:cs typeface="Lucida Sans Unicode"/>
              </a:rPr>
              <a:t>0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epochs</a:t>
            </a:r>
            <a:endParaRPr sz="240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229" dirty="0">
                <a:latin typeface="Lucida Sans Unicode"/>
                <a:cs typeface="Lucida Sans Unicode"/>
              </a:rPr>
              <a:t>We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saved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our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trained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model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60" dirty="0">
                <a:latin typeface="Lucida Sans Unicode"/>
                <a:cs typeface="Lucida Sans Unicode"/>
              </a:rPr>
              <a:t>Tflite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for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further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processing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56692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Tools</a:t>
            </a:r>
            <a:r>
              <a:rPr sz="4000" spc="-30" dirty="0"/>
              <a:t> </a:t>
            </a:r>
            <a:r>
              <a:rPr sz="4000" spc="185" dirty="0"/>
              <a:t>and</a:t>
            </a:r>
            <a:r>
              <a:rPr sz="4000" spc="-25" dirty="0"/>
              <a:t> </a:t>
            </a:r>
            <a:r>
              <a:rPr sz="4000" spc="25" dirty="0"/>
              <a:t>technologies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3192690"/>
            <a:ext cx="2988310" cy="1541448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86080" indent="-374015">
              <a:lnSpc>
                <a:spcPct val="100000"/>
              </a:lnSpc>
              <a:spcBef>
                <a:spcPts val="11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b="1" spc="-100" dirty="0">
                <a:latin typeface="Arial"/>
                <a:cs typeface="Arial"/>
              </a:rPr>
              <a:t>TensorFlow</a:t>
            </a:r>
            <a:endParaRPr sz="2400" dirty="0">
              <a:latin typeface="Arial"/>
              <a:cs typeface="Arial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b="1" spc="5" dirty="0">
                <a:latin typeface="Arial"/>
                <a:cs typeface="Arial"/>
              </a:rPr>
              <a:t>Android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65" dirty="0">
                <a:latin typeface="Arial"/>
                <a:cs typeface="Arial"/>
              </a:rPr>
              <a:t>Studio</a:t>
            </a:r>
            <a:endParaRPr sz="2400" dirty="0">
              <a:latin typeface="Arial"/>
              <a:cs typeface="Arial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b="1" spc="90" dirty="0">
                <a:latin typeface="Arial"/>
                <a:cs typeface="Arial"/>
              </a:rPr>
              <a:t>Machine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learning</a:t>
            </a:r>
            <a:endParaRPr lang="en-IN" sz="2400" b="1" spc="15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20205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5" dirty="0"/>
              <a:t>Working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2346870"/>
            <a:ext cx="10422890" cy="336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" marR="5080" indent="-374015">
              <a:lnSpc>
                <a:spcPct val="100000"/>
              </a:lnSpc>
              <a:spcBef>
                <a:spcPts val="10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180" dirty="0">
                <a:latin typeface="Lucida Sans Unicode"/>
                <a:cs typeface="Lucida Sans Unicode"/>
              </a:rPr>
              <a:t>Once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user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opens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45" dirty="0">
                <a:latin typeface="Lucida Sans Unicode"/>
                <a:cs typeface="Lucida Sans Unicode"/>
              </a:rPr>
              <a:t> application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he/she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will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spc="170" dirty="0">
                <a:latin typeface="Lucida Sans Unicode"/>
                <a:cs typeface="Lucida Sans Unicode"/>
              </a:rPr>
              <a:t>be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presented</a:t>
            </a:r>
            <a:r>
              <a:rPr sz="2400" spc="5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with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140" dirty="0">
                <a:latin typeface="Lucida Sans Unicode"/>
                <a:cs typeface="Lucida Sans Unicode"/>
              </a:rPr>
              <a:t>an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option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open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camera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of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phone.</a:t>
            </a:r>
            <a:endParaRPr sz="2400">
              <a:latin typeface="Lucida Sans Unicode"/>
              <a:cs typeface="Lucida Sans Unicode"/>
            </a:endParaRPr>
          </a:p>
          <a:p>
            <a:pPr marL="386080" marR="10795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-105" dirty="0">
                <a:latin typeface="Lucida Sans Unicode"/>
                <a:cs typeface="Lucida Sans Unicode"/>
              </a:rPr>
              <a:t>The</a:t>
            </a:r>
            <a:r>
              <a:rPr sz="2400" spc="1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camera</a:t>
            </a:r>
            <a:r>
              <a:rPr sz="2400" spc="175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starts</a:t>
            </a:r>
            <a:r>
              <a:rPr sz="2400" spc="180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r>
              <a:rPr sz="2400" spc="18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you</a:t>
            </a:r>
            <a:r>
              <a:rPr sz="2400" spc="180" dirty="0">
                <a:latin typeface="Lucida Sans Unicode"/>
                <a:cs typeface="Lucida Sans Unicode"/>
              </a:rPr>
              <a:t> </a:t>
            </a:r>
            <a:r>
              <a:rPr sz="2400" spc="200" dirty="0">
                <a:latin typeface="Lucida Sans Unicode"/>
                <a:cs typeface="Lucida Sans Unicode"/>
              </a:rPr>
              <a:t>can</a:t>
            </a:r>
            <a:r>
              <a:rPr sz="2400" spc="17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now</a:t>
            </a:r>
            <a:r>
              <a:rPr sz="2400" spc="1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capture</a:t>
            </a:r>
            <a:r>
              <a:rPr sz="2400" spc="17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175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picture</a:t>
            </a:r>
            <a:r>
              <a:rPr sz="2400" spc="18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of</a:t>
            </a:r>
            <a:r>
              <a:rPr sz="2400" spc="17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waste </a:t>
            </a:r>
            <a:r>
              <a:rPr sz="2400" spc="-740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materials.</a:t>
            </a:r>
            <a:endParaRPr sz="240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-105" dirty="0">
                <a:latin typeface="Lucida Sans Unicode"/>
                <a:cs typeface="Lucida Sans Unicode"/>
              </a:rPr>
              <a:t>The </a:t>
            </a:r>
            <a:r>
              <a:rPr sz="2400" spc="185" dirty="0">
                <a:latin typeface="Lucida Sans Unicode"/>
                <a:cs typeface="Lucida Sans Unicode"/>
              </a:rPr>
              <a:t>app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will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identify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object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display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0" dirty="0">
                <a:latin typeface="Lucida Sans Unicode"/>
                <a:cs typeface="Lucida Sans Unicode"/>
              </a:rPr>
              <a:t>its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details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user.</a:t>
            </a:r>
            <a:endParaRPr sz="2400">
              <a:latin typeface="Lucida Sans Unicode"/>
              <a:cs typeface="Lucida Sans Unicode"/>
            </a:endParaRPr>
          </a:p>
          <a:p>
            <a:pPr marL="386080" marR="10160" indent="-374015" algn="just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6715" algn="l"/>
              </a:tabLst>
            </a:pPr>
            <a:r>
              <a:rPr sz="2400" spc="180" dirty="0">
                <a:latin typeface="Lucida Sans Unicode"/>
                <a:cs typeface="Lucida Sans Unicode"/>
              </a:rPr>
              <a:t>Once </a:t>
            </a:r>
            <a:r>
              <a:rPr sz="2400" spc="30" dirty="0">
                <a:latin typeface="Lucida Sans Unicode"/>
                <a:cs typeface="Lucida Sans Unicode"/>
              </a:rPr>
              <a:t>the </a:t>
            </a:r>
            <a:r>
              <a:rPr sz="2400" spc="65" dirty="0">
                <a:latin typeface="Lucida Sans Unicode"/>
                <a:cs typeface="Lucida Sans Unicode"/>
              </a:rPr>
              <a:t>object </a:t>
            </a:r>
            <a:r>
              <a:rPr sz="2400" spc="-254" dirty="0">
                <a:latin typeface="Lucida Sans Unicode"/>
                <a:cs typeface="Lucida Sans Unicode"/>
              </a:rPr>
              <a:t>is</a:t>
            </a:r>
            <a:r>
              <a:rPr sz="2400" spc="-250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detected, </a:t>
            </a:r>
            <a:r>
              <a:rPr sz="2400" spc="-155" dirty="0">
                <a:latin typeface="Lucida Sans Unicode"/>
                <a:cs typeface="Lucida Sans Unicode"/>
              </a:rPr>
              <a:t>it</a:t>
            </a:r>
            <a:r>
              <a:rPr sz="2400" spc="-150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will</a:t>
            </a:r>
            <a:r>
              <a:rPr sz="2400" spc="-125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allow </a:t>
            </a:r>
            <a:r>
              <a:rPr sz="2400" spc="30" dirty="0">
                <a:latin typeface="Lucida Sans Unicode"/>
                <a:cs typeface="Lucida Sans Unicode"/>
              </a:rPr>
              <a:t>the </a:t>
            </a:r>
            <a:r>
              <a:rPr sz="2400" spc="-95" dirty="0">
                <a:latin typeface="Lucida Sans Unicode"/>
                <a:cs typeface="Lucida Sans Unicode"/>
              </a:rPr>
              <a:t>user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 </a:t>
            </a:r>
            <a:r>
              <a:rPr sz="2400" spc="125" dirty="0">
                <a:latin typeface="Lucida Sans Unicode"/>
                <a:cs typeface="Lucida Sans Unicode"/>
              </a:rPr>
              <a:t>check </a:t>
            </a:r>
            <a:r>
              <a:rPr sz="2400" spc="-105" dirty="0">
                <a:latin typeface="Lucida Sans Unicode"/>
                <a:cs typeface="Lucida Sans Unicode"/>
              </a:rPr>
              <a:t>for 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proper </a:t>
            </a:r>
            <a:r>
              <a:rPr sz="2400" spc="25" dirty="0">
                <a:latin typeface="Lucida Sans Unicode"/>
                <a:cs typeface="Lucida Sans Unicode"/>
              </a:rPr>
              <a:t>recycling </a:t>
            </a:r>
            <a:r>
              <a:rPr sz="2400" spc="-20" dirty="0">
                <a:latin typeface="Lucida Sans Unicode"/>
                <a:cs typeface="Lucida Sans Unicode"/>
              </a:rPr>
              <a:t>of </a:t>
            </a:r>
            <a:r>
              <a:rPr sz="2400" spc="30" dirty="0">
                <a:latin typeface="Lucida Sans Unicode"/>
                <a:cs typeface="Lucida Sans Unicode"/>
              </a:rPr>
              <a:t>the </a:t>
            </a:r>
            <a:r>
              <a:rPr sz="2400" spc="130" dirty="0">
                <a:latin typeface="Lucida Sans Unicode"/>
                <a:cs typeface="Lucida Sans Unicode"/>
              </a:rPr>
              <a:t>detected </a:t>
            </a:r>
            <a:r>
              <a:rPr sz="2400" spc="-75" dirty="0">
                <a:latin typeface="Lucida Sans Unicode"/>
                <a:cs typeface="Lucida Sans Unicode"/>
              </a:rPr>
              <a:t>trash </a:t>
            </a:r>
            <a:r>
              <a:rPr sz="2400" spc="-35" dirty="0">
                <a:latin typeface="Lucida Sans Unicode"/>
                <a:cs typeface="Lucida Sans Unicode"/>
              </a:rPr>
              <a:t>through </a:t>
            </a:r>
            <a:r>
              <a:rPr sz="2400" spc="125" dirty="0">
                <a:latin typeface="Lucida Sans Unicode"/>
                <a:cs typeface="Lucida Sans Unicode"/>
              </a:rPr>
              <a:t>“how </a:t>
            </a:r>
            <a:r>
              <a:rPr sz="2400" dirty="0">
                <a:latin typeface="Lucida Sans Unicode"/>
                <a:cs typeface="Lucida Sans Unicode"/>
              </a:rPr>
              <a:t>to </a:t>
            </a:r>
            <a:r>
              <a:rPr sz="2400" spc="85" dirty="0">
                <a:latin typeface="Lucida Sans Unicode"/>
                <a:cs typeface="Lucida Sans Unicode"/>
              </a:rPr>
              <a:t>recycle </a:t>
            </a:r>
            <a:r>
              <a:rPr sz="2400" spc="9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option”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that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will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guide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user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towards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waste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management.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2672" y="0"/>
            <a:ext cx="3857624" cy="53756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2362" y="0"/>
            <a:ext cx="3857624" cy="53756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0975" y="228600"/>
            <a:ext cx="3857624" cy="63599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5213350"/>
            <a:chOff x="-4762" y="0"/>
            <a:chExt cx="12201525" cy="5213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3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5203825"/>
            </a:xfrm>
            <a:custGeom>
              <a:avLst/>
              <a:gdLst/>
              <a:ahLst/>
              <a:cxnLst/>
              <a:rect l="l" t="t" r="r" b="b"/>
              <a:pathLst>
                <a:path w="12192000" h="5203825">
                  <a:moveTo>
                    <a:pt x="0" y="0"/>
                  </a:moveTo>
                  <a:lnTo>
                    <a:pt x="12191999" y="0"/>
                  </a:lnTo>
                  <a:lnTo>
                    <a:pt x="12191999" y="4905375"/>
                  </a:lnTo>
                  <a:lnTo>
                    <a:pt x="10195983" y="4905375"/>
                  </a:lnTo>
                  <a:lnTo>
                    <a:pt x="9814983" y="5191125"/>
                  </a:lnTo>
                  <a:lnTo>
                    <a:pt x="9806516" y="5194300"/>
                  </a:lnTo>
                  <a:lnTo>
                    <a:pt x="9793816" y="5199062"/>
                  </a:lnTo>
                  <a:lnTo>
                    <a:pt x="9781116" y="5203825"/>
                  </a:lnTo>
                  <a:lnTo>
                    <a:pt x="9770533" y="5203825"/>
                  </a:lnTo>
                  <a:lnTo>
                    <a:pt x="9757833" y="5203825"/>
                  </a:lnTo>
                  <a:lnTo>
                    <a:pt x="9747249" y="5199062"/>
                  </a:lnTo>
                  <a:lnTo>
                    <a:pt x="9734549" y="5194300"/>
                  </a:lnTo>
                  <a:lnTo>
                    <a:pt x="9726083" y="5191125"/>
                  </a:lnTo>
                  <a:lnTo>
                    <a:pt x="9345083" y="4905375"/>
                  </a:lnTo>
                  <a:lnTo>
                    <a:pt x="0" y="49053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64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049" y="1405100"/>
              <a:ext cx="11321900" cy="30659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8874" y="2881976"/>
            <a:ext cx="107041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b="1" spc="-20" dirty="0">
                <a:solidFill>
                  <a:srgbClr val="FDFDFD"/>
                </a:solidFill>
                <a:latin typeface="Arial"/>
                <a:cs typeface="Arial"/>
              </a:rPr>
              <a:t>Understanding</a:t>
            </a:r>
            <a:r>
              <a:rPr sz="4800" b="1" spc="-30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-60" dirty="0">
                <a:solidFill>
                  <a:srgbClr val="FDFDFD"/>
                </a:solidFill>
                <a:latin typeface="Arial"/>
                <a:cs typeface="Arial"/>
              </a:rPr>
              <a:t>Energy</a:t>
            </a:r>
            <a:r>
              <a:rPr sz="4800" b="1" spc="-20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215" dirty="0">
                <a:solidFill>
                  <a:srgbClr val="FDFDFD"/>
                </a:solidFill>
                <a:latin typeface="Arial"/>
                <a:cs typeface="Arial"/>
              </a:rPr>
              <a:t>management </a:t>
            </a:r>
            <a:r>
              <a:rPr sz="4800" b="1" spc="-1315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-165" dirty="0">
                <a:solidFill>
                  <a:srgbClr val="FDFDFD"/>
                </a:solidFill>
                <a:latin typeface="Arial"/>
                <a:cs typeface="Arial"/>
              </a:rPr>
              <a:t>systems</a:t>
            </a:r>
            <a:r>
              <a:rPr sz="4800" b="1" spc="-15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-50" dirty="0">
                <a:solidFill>
                  <a:srgbClr val="FDFDFD"/>
                </a:solidFill>
                <a:latin typeface="Arial"/>
                <a:cs typeface="Arial"/>
              </a:rPr>
              <a:t>through</a:t>
            </a:r>
            <a:r>
              <a:rPr sz="4800" b="1" spc="-15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140" dirty="0">
                <a:solidFill>
                  <a:srgbClr val="FDFDFD"/>
                </a:solidFill>
                <a:latin typeface="Arial"/>
                <a:cs typeface="Arial"/>
              </a:rPr>
              <a:t>Augmented</a:t>
            </a:r>
            <a:r>
              <a:rPr sz="4800" b="1" spc="-10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-35" dirty="0">
                <a:solidFill>
                  <a:srgbClr val="FDFDFD"/>
                </a:solidFill>
                <a:latin typeface="Arial"/>
                <a:cs typeface="Arial"/>
              </a:rPr>
              <a:t>Reality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342" y="5273943"/>
            <a:ext cx="10663018" cy="5355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93922" y="5337952"/>
            <a:ext cx="2336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" dirty="0">
                <a:latin typeface="Arial"/>
                <a:cs typeface="Arial"/>
              </a:rPr>
              <a:t>Additional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work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53924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30" dirty="0"/>
              <a:t>About</a:t>
            </a:r>
            <a:r>
              <a:rPr sz="4000" spc="-40" dirty="0"/>
              <a:t> </a:t>
            </a:r>
            <a:r>
              <a:rPr sz="4000" spc="45" dirty="0"/>
              <a:t>the</a:t>
            </a:r>
            <a:r>
              <a:rPr sz="4000" spc="-40" dirty="0"/>
              <a:t> </a:t>
            </a:r>
            <a:r>
              <a:rPr sz="4000" spc="90" dirty="0"/>
              <a:t>application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3017430"/>
            <a:ext cx="1035431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" marR="148590" indent="-374015">
              <a:lnSpc>
                <a:spcPct val="100000"/>
              </a:lnSpc>
              <a:spcBef>
                <a:spcPts val="100"/>
              </a:spcBef>
              <a:tabLst>
                <a:tab pos="385445" algn="l"/>
              </a:tabLst>
            </a:pPr>
            <a:r>
              <a:rPr sz="2400" b="1" spc="-10" dirty="0">
                <a:solidFill>
                  <a:srgbClr val="8664B0"/>
                </a:solidFill>
                <a:latin typeface="Arial"/>
                <a:cs typeface="Arial"/>
              </a:rPr>
              <a:t>□	</a:t>
            </a:r>
            <a:r>
              <a:rPr sz="2400" b="1" spc="-35" dirty="0">
                <a:latin typeface="Arial"/>
                <a:cs typeface="Arial"/>
              </a:rPr>
              <a:t>Visual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learning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helps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you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store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information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for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1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longer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0" dirty="0">
                <a:latin typeface="Lucida Sans Unicode"/>
                <a:cs typeface="Lucida Sans Unicode"/>
              </a:rPr>
              <a:t>period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  <a:p>
            <a:pPr marL="386080" marR="5080" indent="-374015">
              <a:lnSpc>
                <a:spcPct val="100000"/>
              </a:lnSpc>
              <a:spcBef>
                <a:spcPts val="1080"/>
              </a:spcBef>
              <a:tabLst>
                <a:tab pos="385445" algn="l"/>
              </a:tabLst>
            </a:pPr>
            <a:r>
              <a:rPr sz="2400" spc="-470" dirty="0">
                <a:solidFill>
                  <a:srgbClr val="8664B0"/>
                </a:solidFill>
                <a:latin typeface="Lucida Sans Unicode"/>
                <a:cs typeface="Lucida Sans Unicode"/>
              </a:rPr>
              <a:t>□	</a:t>
            </a:r>
            <a:r>
              <a:rPr sz="2400" spc="-265" dirty="0">
                <a:latin typeface="Lucida Sans Unicode"/>
                <a:cs typeface="Lucida Sans Unicode"/>
              </a:rPr>
              <a:t>This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application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takes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visual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learning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next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level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with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ability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t</a:t>
            </a:r>
            <a:r>
              <a:rPr sz="2400" spc="5" dirty="0">
                <a:latin typeface="Lucida Sans Unicode"/>
                <a:cs typeface="Lucida Sans Unicode"/>
              </a:rPr>
              <a:t>o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vie</a:t>
            </a:r>
            <a:r>
              <a:rPr sz="2400" spc="85" dirty="0">
                <a:latin typeface="Lucida Sans Unicode"/>
                <a:cs typeface="Lucida Sans Unicode"/>
              </a:rPr>
              <a:t>w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</a:t>
            </a:r>
            <a:r>
              <a:rPr sz="2400" spc="-165" dirty="0">
                <a:latin typeface="Lucida Sans Unicode"/>
                <a:cs typeface="Lucida Sans Unicode"/>
              </a:rPr>
              <a:t>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3</a:t>
            </a:r>
            <a:r>
              <a:rPr sz="2400" spc="-30" dirty="0">
                <a:latin typeface="Lucida Sans Unicode"/>
                <a:cs typeface="Lucida Sans Unicode"/>
              </a:rPr>
              <a:t>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space.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7379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" dirty="0"/>
              <a:t>What</a:t>
            </a:r>
            <a:r>
              <a:rPr sz="4000" spc="-5" dirty="0"/>
              <a:t> </a:t>
            </a:r>
            <a:r>
              <a:rPr sz="4000" spc="-220" dirty="0"/>
              <a:t>i</a:t>
            </a:r>
            <a:r>
              <a:rPr sz="4000" spc="-415" dirty="0"/>
              <a:t>s</a:t>
            </a:r>
            <a:r>
              <a:rPr sz="4000" spc="-5" dirty="0"/>
              <a:t> </a:t>
            </a:r>
            <a:r>
              <a:rPr sz="4000" spc="-55" dirty="0"/>
              <a:t>Energ</a:t>
            </a:r>
            <a:r>
              <a:rPr sz="4000" spc="-50" dirty="0"/>
              <a:t>y</a:t>
            </a:r>
            <a:r>
              <a:rPr sz="4000" dirty="0"/>
              <a:t> </a:t>
            </a:r>
            <a:r>
              <a:rPr sz="4000" spc="145" dirty="0"/>
              <a:t>management?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524" y="2171475"/>
            <a:ext cx="108236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8657" y="3222187"/>
            <a:ext cx="10603865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685" marR="5080" indent="-388620" algn="just">
              <a:lnSpc>
                <a:spcPct val="100000"/>
              </a:lnSpc>
              <a:spcBef>
                <a:spcPts val="100"/>
              </a:spcBef>
            </a:pPr>
            <a:r>
              <a:rPr sz="2600" spc="-509" dirty="0">
                <a:solidFill>
                  <a:srgbClr val="8664B0"/>
                </a:solidFill>
                <a:latin typeface="Lucida Sans Unicode"/>
                <a:cs typeface="Lucida Sans Unicode"/>
              </a:rPr>
              <a:t>□</a:t>
            </a:r>
            <a:r>
              <a:rPr sz="2600" spc="-505" dirty="0">
                <a:solidFill>
                  <a:srgbClr val="8664B0"/>
                </a:solidFill>
                <a:latin typeface="Lucida Sans Unicode"/>
                <a:cs typeface="Lucida Sans Unicode"/>
              </a:rPr>
              <a:t> </a:t>
            </a:r>
            <a:r>
              <a:rPr sz="2600" spc="5" dirty="0">
                <a:latin typeface="Lucida Sans Unicode"/>
                <a:cs typeface="Lucida Sans Unicode"/>
              </a:rPr>
              <a:t>Energy </a:t>
            </a:r>
            <a:r>
              <a:rPr sz="2600" spc="125" dirty="0">
                <a:latin typeface="Lucida Sans Unicode"/>
                <a:cs typeface="Lucida Sans Unicode"/>
              </a:rPr>
              <a:t>Management </a:t>
            </a:r>
            <a:r>
              <a:rPr sz="2600" spc="-280" dirty="0">
                <a:latin typeface="Lucida Sans Unicode"/>
                <a:cs typeface="Lucida Sans Unicode"/>
              </a:rPr>
              <a:t>is </a:t>
            </a:r>
            <a:r>
              <a:rPr sz="2600" spc="340" dirty="0">
                <a:latin typeface="Lucida Sans Unicode"/>
                <a:cs typeface="Lucida Sans Unicode"/>
              </a:rPr>
              <a:t>a </a:t>
            </a:r>
            <a:r>
              <a:rPr sz="2600" spc="-20" dirty="0">
                <a:latin typeface="Lucida Sans Unicode"/>
                <a:cs typeface="Lucida Sans Unicode"/>
              </a:rPr>
              <a:t>process </a:t>
            </a:r>
            <a:r>
              <a:rPr sz="2600" spc="25" dirty="0">
                <a:latin typeface="Lucida Sans Unicode"/>
                <a:cs typeface="Lucida Sans Unicode"/>
              </a:rPr>
              <a:t>that </a:t>
            </a:r>
            <a:r>
              <a:rPr sz="2600" spc="-40" dirty="0">
                <a:latin typeface="Lucida Sans Unicode"/>
                <a:cs typeface="Lucida Sans Unicode"/>
              </a:rPr>
              <a:t>involves </a:t>
            </a:r>
            <a:r>
              <a:rPr sz="2600" spc="-55" dirty="0">
                <a:latin typeface="Lucida Sans Unicode"/>
                <a:cs typeface="Lucida Sans Unicode"/>
              </a:rPr>
              <a:t>optimization </a:t>
            </a:r>
            <a:r>
              <a:rPr sz="2600" spc="-25" dirty="0">
                <a:latin typeface="Lucida Sans Unicode"/>
                <a:cs typeface="Lucida Sans Unicode"/>
              </a:rPr>
              <a:t>of </a:t>
            </a:r>
            <a:r>
              <a:rPr sz="2600" spc="-20" dirty="0">
                <a:latin typeface="Lucida Sans Unicode"/>
                <a:cs typeface="Lucida Sans Unicode"/>
              </a:rPr>
              <a:t> </a:t>
            </a:r>
            <a:r>
              <a:rPr sz="2600" spc="50" dirty="0">
                <a:latin typeface="Lucida Sans Unicode"/>
                <a:cs typeface="Lucida Sans Unicode"/>
              </a:rPr>
              <a:t>energy </a:t>
            </a:r>
            <a:r>
              <a:rPr sz="2600" spc="-40" dirty="0">
                <a:latin typeface="Lucida Sans Unicode"/>
                <a:cs typeface="Lucida Sans Unicode"/>
              </a:rPr>
              <a:t>use </a:t>
            </a:r>
            <a:r>
              <a:rPr sz="2600" spc="-110" dirty="0">
                <a:latin typeface="Lucida Sans Unicode"/>
                <a:cs typeface="Lucida Sans Unicode"/>
              </a:rPr>
              <a:t>for </a:t>
            </a:r>
            <a:r>
              <a:rPr sz="2600" spc="35" dirty="0">
                <a:latin typeface="Lucida Sans Unicode"/>
                <a:cs typeface="Lucida Sans Unicode"/>
              </a:rPr>
              <a:t>the </a:t>
            </a:r>
            <a:r>
              <a:rPr sz="2600" spc="-15" dirty="0">
                <a:latin typeface="Lucida Sans Unicode"/>
                <a:cs typeface="Lucida Sans Unicode"/>
              </a:rPr>
              <a:t>best </a:t>
            </a:r>
            <a:r>
              <a:rPr sz="2600" spc="-65" dirty="0">
                <a:latin typeface="Lucida Sans Unicode"/>
                <a:cs typeface="Lucida Sans Unicode"/>
              </a:rPr>
              <a:t>possible </a:t>
            </a:r>
            <a:r>
              <a:rPr sz="2600" spc="40" dirty="0">
                <a:latin typeface="Lucida Sans Unicode"/>
                <a:cs typeface="Lucida Sans Unicode"/>
              </a:rPr>
              <a:t>outcomes </a:t>
            </a:r>
            <a:r>
              <a:rPr sz="2600" spc="145" dirty="0">
                <a:latin typeface="Lucida Sans Unicode"/>
                <a:cs typeface="Lucida Sans Unicode"/>
              </a:rPr>
              <a:t>and </a:t>
            </a:r>
            <a:r>
              <a:rPr sz="2600" spc="-25" dirty="0">
                <a:latin typeface="Lucida Sans Unicode"/>
                <a:cs typeface="Lucida Sans Unicode"/>
              </a:rPr>
              <a:t>taking </a:t>
            </a:r>
            <a:r>
              <a:rPr sz="2600" spc="-75" dirty="0">
                <a:latin typeface="Lucida Sans Unicode"/>
                <a:cs typeface="Lucida Sans Unicode"/>
              </a:rPr>
              <a:t>steps </a:t>
            </a:r>
            <a:r>
              <a:rPr sz="2600" spc="-114" dirty="0">
                <a:latin typeface="Lucida Sans Unicode"/>
                <a:cs typeface="Lucida Sans Unicode"/>
              </a:rPr>
              <a:t>for </a:t>
            </a:r>
            <a:r>
              <a:rPr sz="2600" spc="-110" dirty="0">
                <a:latin typeface="Lucida Sans Unicode"/>
                <a:cs typeface="Lucida Sans Unicode"/>
              </a:rPr>
              <a:t> </a:t>
            </a:r>
            <a:r>
              <a:rPr sz="2600" spc="-220" dirty="0">
                <a:latin typeface="Lucida Sans Unicode"/>
                <a:cs typeface="Lucida Sans Unicode"/>
              </a:rPr>
              <a:t>its</a:t>
            </a:r>
            <a:r>
              <a:rPr sz="2600" spc="-215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conservation.</a:t>
            </a:r>
            <a:r>
              <a:rPr sz="2600" spc="5" dirty="0">
                <a:latin typeface="Lucida Sans Unicode"/>
                <a:cs typeface="Lucida Sans Unicode"/>
              </a:rPr>
              <a:t> </a:t>
            </a:r>
            <a:r>
              <a:rPr sz="2600" spc="-130" dirty="0">
                <a:latin typeface="Lucida Sans Unicode"/>
                <a:cs typeface="Lucida Sans Unicode"/>
              </a:rPr>
              <a:t>It</a:t>
            </a:r>
            <a:r>
              <a:rPr sz="2600" spc="-125" dirty="0">
                <a:latin typeface="Lucida Sans Unicode"/>
                <a:cs typeface="Lucida Sans Unicode"/>
              </a:rPr>
              <a:t> </a:t>
            </a:r>
            <a:r>
              <a:rPr sz="2600" spc="-30" dirty="0">
                <a:latin typeface="Lucida Sans Unicode"/>
                <a:cs typeface="Lucida Sans Unicode"/>
              </a:rPr>
              <a:t>also</a:t>
            </a:r>
            <a:r>
              <a:rPr sz="2600" spc="-25" dirty="0">
                <a:latin typeface="Lucida Sans Unicode"/>
                <a:cs typeface="Lucida Sans Unicode"/>
              </a:rPr>
              <a:t> </a:t>
            </a:r>
            <a:r>
              <a:rPr sz="2600" spc="-20" dirty="0">
                <a:latin typeface="Lucida Sans Unicode"/>
                <a:cs typeface="Lucida Sans Unicode"/>
              </a:rPr>
              <a:t>includes</a:t>
            </a:r>
            <a:r>
              <a:rPr sz="2600" spc="-15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planning</a:t>
            </a:r>
            <a:r>
              <a:rPr sz="2600" spc="5" dirty="0">
                <a:latin typeface="Lucida Sans Unicode"/>
                <a:cs typeface="Lucida Sans Unicode"/>
              </a:rPr>
              <a:t> </a:t>
            </a:r>
            <a:r>
              <a:rPr sz="2600" spc="45" dirty="0">
                <a:latin typeface="Lucida Sans Unicode"/>
                <a:cs typeface="Lucida Sans Unicode"/>
              </a:rPr>
              <a:t>related</a:t>
            </a:r>
            <a:r>
              <a:rPr sz="2600" spc="50" dirty="0">
                <a:latin typeface="Lucida Sans Unicode"/>
                <a:cs typeface="Lucida Sans Unicode"/>
              </a:rPr>
              <a:t> </a:t>
            </a:r>
            <a:r>
              <a:rPr sz="2600" dirty="0">
                <a:latin typeface="Lucida Sans Unicode"/>
                <a:cs typeface="Lucida Sans Unicode"/>
              </a:rPr>
              <a:t>to</a:t>
            </a:r>
            <a:r>
              <a:rPr sz="2600" spc="5" dirty="0">
                <a:latin typeface="Lucida Sans Unicode"/>
                <a:cs typeface="Lucida Sans Unicode"/>
              </a:rPr>
              <a:t> </a:t>
            </a:r>
            <a:r>
              <a:rPr sz="2600" spc="35" dirty="0">
                <a:latin typeface="Lucida Sans Unicode"/>
                <a:cs typeface="Lucida Sans Unicode"/>
              </a:rPr>
              <a:t>the </a:t>
            </a:r>
            <a:r>
              <a:rPr sz="2600" spc="40" dirty="0">
                <a:latin typeface="Lucida Sans Unicode"/>
                <a:cs typeface="Lucida Sans Unicode"/>
              </a:rPr>
              <a:t> </a:t>
            </a:r>
            <a:r>
              <a:rPr sz="2600" spc="10" dirty="0">
                <a:latin typeface="Lucida Sans Unicode"/>
                <a:cs typeface="Lucida Sans Unicode"/>
              </a:rPr>
              <a:t>production</a:t>
            </a:r>
            <a:r>
              <a:rPr sz="2600" spc="-110" dirty="0">
                <a:latin typeface="Lucida Sans Unicode"/>
                <a:cs typeface="Lucida Sans Unicode"/>
              </a:rPr>
              <a:t> </a:t>
            </a:r>
            <a:r>
              <a:rPr sz="2600" spc="-20" dirty="0">
                <a:latin typeface="Lucida Sans Unicode"/>
                <a:cs typeface="Lucida Sans Unicode"/>
              </a:rPr>
              <a:t>of</a:t>
            </a:r>
            <a:r>
              <a:rPr sz="2600" spc="-110" dirty="0">
                <a:latin typeface="Lucida Sans Unicode"/>
                <a:cs typeface="Lucida Sans Unicode"/>
              </a:rPr>
              <a:t> </a:t>
            </a:r>
            <a:r>
              <a:rPr sz="2600" spc="50" dirty="0">
                <a:latin typeface="Lucida Sans Unicode"/>
                <a:cs typeface="Lucida Sans Unicode"/>
              </a:rPr>
              <a:t>energy</a:t>
            </a:r>
            <a:r>
              <a:rPr sz="2600" spc="-110" dirty="0">
                <a:latin typeface="Lucida Sans Unicode"/>
                <a:cs typeface="Lucida Sans Unicode"/>
              </a:rPr>
              <a:t> </a:t>
            </a:r>
            <a:r>
              <a:rPr sz="2600" spc="145" dirty="0">
                <a:latin typeface="Lucida Sans Unicode"/>
                <a:cs typeface="Lucida Sans Unicode"/>
              </a:rPr>
              <a:t>and</a:t>
            </a:r>
            <a:r>
              <a:rPr sz="2600" spc="-105" dirty="0">
                <a:latin typeface="Lucida Sans Unicode"/>
                <a:cs typeface="Lucida Sans Unicode"/>
              </a:rPr>
              <a:t> </a:t>
            </a:r>
            <a:r>
              <a:rPr sz="2600" spc="-220" dirty="0">
                <a:latin typeface="Lucida Sans Unicode"/>
                <a:cs typeface="Lucida Sans Unicode"/>
              </a:rPr>
              <a:t>its</a:t>
            </a:r>
            <a:r>
              <a:rPr sz="2600" spc="-110" dirty="0">
                <a:latin typeface="Lucida Sans Unicode"/>
                <a:cs typeface="Lucida Sans Unicode"/>
              </a:rPr>
              <a:t> </a:t>
            </a:r>
            <a:r>
              <a:rPr sz="2600" spc="10" dirty="0">
                <a:latin typeface="Lucida Sans Unicode"/>
                <a:cs typeface="Lucida Sans Unicode"/>
              </a:rPr>
              <a:t>storage</a:t>
            </a:r>
            <a:r>
              <a:rPr sz="2600" spc="-110" dirty="0">
                <a:latin typeface="Lucida Sans Unicode"/>
                <a:cs typeface="Lucida Sans Unicode"/>
              </a:rPr>
              <a:t> for </a:t>
            </a:r>
            <a:r>
              <a:rPr sz="2600" spc="-65" dirty="0">
                <a:latin typeface="Lucida Sans Unicode"/>
                <a:cs typeface="Lucida Sans Unicode"/>
              </a:rPr>
              <a:t>future</a:t>
            </a:r>
            <a:r>
              <a:rPr sz="2600" spc="-114" dirty="0">
                <a:latin typeface="Lucida Sans Unicode"/>
                <a:cs typeface="Lucida Sans Unicode"/>
              </a:rPr>
              <a:t> </a:t>
            </a:r>
            <a:r>
              <a:rPr sz="2600" spc="35" dirty="0">
                <a:latin typeface="Lucida Sans Unicode"/>
                <a:cs typeface="Lucida Sans Unicode"/>
              </a:rPr>
              <a:t>usage.</a:t>
            </a:r>
            <a:endParaRPr sz="2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71316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" dirty="0"/>
              <a:t>What</a:t>
            </a:r>
            <a:r>
              <a:rPr sz="4000" spc="-5" dirty="0"/>
              <a:t> </a:t>
            </a:r>
            <a:r>
              <a:rPr sz="4000" spc="-220" dirty="0"/>
              <a:t>i</a:t>
            </a:r>
            <a:r>
              <a:rPr sz="4000" spc="-415" dirty="0"/>
              <a:t>s</a:t>
            </a:r>
            <a:r>
              <a:rPr sz="4000" spc="-5" dirty="0"/>
              <a:t> </a:t>
            </a:r>
            <a:r>
              <a:rPr sz="4000" spc="35" dirty="0"/>
              <a:t>wast</a:t>
            </a:r>
            <a:r>
              <a:rPr sz="4000" spc="45" dirty="0"/>
              <a:t>e</a:t>
            </a:r>
            <a:r>
              <a:rPr sz="4000" spc="-5" dirty="0"/>
              <a:t> </a:t>
            </a:r>
            <a:r>
              <a:rPr sz="4000" spc="145" dirty="0"/>
              <a:t>management?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3284130"/>
            <a:ext cx="104247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" marR="5080" indent="-374015" algn="just">
              <a:lnSpc>
                <a:spcPct val="100000"/>
              </a:lnSpc>
              <a:spcBef>
                <a:spcPts val="100"/>
              </a:spcBef>
            </a:pPr>
            <a:r>
              <a:rPr sz="2400" spc="-470" dirty="0">
                <a:solidFill>
                  <a:srgbClr val="8664B0"/>
                </a:solidFill>
                <a:latin typeface="Lucida Sans Unicode"/>
                <a:cs typeface="Lucida Sans Unicode"/>
              </a:rPr>
              <a:t>□</a:t>
            </a:r>
            <a:r>
              <a:rPr sz="2400" spc="-405" dirty="0">
                <a:solidFill>
                  <a:srgbClr val="8664B0"/>
                </a:solidFill>
                <a:latin typeface="Lucida Sans Unicode"/>
                <a:cs typeface="Lucida Sans Unicode"/>
              </a:rPr>
              <a:t> </a:t>
            </a:r>
            <a:r>
              <a:rPr sz="2400" spc="114" dirty="0">
                <a:latin typeface="Lucida Sans Unicode"/>
                <a:cs typeface="Lucida Sans Unicode"/>
              </a:rPr>
              <a:t>A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waste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management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system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254" dirty="0">
                <a:latin typeface="Lucida Sans Unicode"/>
                <a:cs typeface="Lucida Sans Unicode"/>
              </a:rPr>
              <a:t>is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strategy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40" dirty="0">
                <a:latin typeface="Lucida Sans Unicode"/>
                <a:cs typeface="Lucida Sans Unicode"/>
              </a:rPr>
              <a:t>an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organization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uses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 </a:t>
            </a:r>
            <a:r>
              <a:rPr sz="2400" spc="-75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dispose, </a:t>
            </a:r>
            <a:r>
              <a:rPr sz="2400" spc="65" dirty="0">
                <a:latin typeface="Lucida Sans Unicode"/>
                <a:cs typeface="Lucida Sans Unicode"/>
              </a:rPr>
              <a:t>reduce, </a:t>
            </a:r>
            <a:r>
              <a:rPr sz="2400" spc="-45" dirty="0">
                <a:latin typeface="Lucida Sans Unicode"/>
                <a:cs typeface="Lucida Sans Unicode"/>
              </a:rPr>
              <a:t>reuse, </a:t>
            </a:r>
            <a:r>
              <a:rPr sz="2400" spc="135" dirty="0">
                <a:latin typeface="Lucida Sans Unicode"/>
                <a:cs typeface="Lucida Sans Unicode"/>
              </a:rPr>
              <a:t>and </a:t>
            </a:r>
            <a:r>
              <a:rPr sz="2400" spc="35" dirty="0">
                <a:latin typeface="Lucida Sans Unicode"/>
                <a:cs typeface="Lucida Sans Unicode"/>
              </a:rPr>
              <a:t>prevent </a:t>
            </a:r>
            <a:r>
              <a:rPr sz="2400" spc="30" dirty="0">
                <a:latin typeface="Lucida Sans Unicode"/>
                <a:cs typeface="Lucida Sans Unicode"/>
              </a:rPr>
              <a:t>waste. </a:t>
            </a:r>
            <a:r>
              <a:rPr sz="2400" spc="-65" dirty="0">
                <a:latin typeface="Lucida Sans Unicode"/>
                <a:cs typeface="Lucida Sans Unicode"/>
              </a:rPr>
              <a:t>Possible </a:t>
            </a:r>
            <a:r>
              <a:rPr sz="2400" spc="55" dirty="0">
                <a:latin typeface="Lucida Sans Unicode"/>
                <a:cs typeface="Lucida Sans Unicode"/>
              </a:rPr>
              <a:t>waste </a:t>
            </a:r>
            <a:r>
              <a:rPr sz="2400" spc="-50" dirty="0">
                <a:latin typeface="Lucida Sans Unicode"/>
                <a:cs typeface="Lucida Sans Unicode"/>
              </a:rPr>
              <a:t>disposal 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methods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are</a:t>
            </a:r>
            <a:r>
              <a:rPr sz="2400" spc="90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recycling,</a:t>
            </a:r>
            <a:r>
              <a:rPr sz="2400" spc="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composting,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lang="en-IN" sz="2400" spc="-20" dirty="0">
                <a:latin typeface="Lucida Sans Unicode"/>
                <a:cs typeface="Lucida Sans Unicode"/>
              </a:rPr>
              <a:t>incineration,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-100" dirty="0">
                <a:latin typeface="Lucida Sans Unicode"/>
                <a:cs typeface="Lucida Sans Unicode"/>
              </a:rPr>
              <a:t>landfills, 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bioremediation,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waste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energy,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waste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minimization.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21386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0" dirty="0"/>
              <a:t>Planning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3635" y="2910242"/>
            <a:ext cx="8825865" cy="20980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180"/>
              </a:spcBef>
              <a:buClr>
                <a:srgbClr val="8664B0"/>
              </a:buClr>
              <a:buChar char="□"/>
              <a:tabLst>
                <a:tab pos="393065" algn="l"/>
                <a:tab pos="393700" algn="l"/>
              </a:tabLst>
            </a:pPr>
            <a:r>
              <a:rPr sz="2500" spc="-120" dirty="0">
                <a:latin typeface="Lucida Sans Unicode"/>
                <a:cs typeface="Lucida Sans Unicode"/>
              </a:rPr>
              <a:t>Shortlisting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35" dirty="0">
                <a:latin typeface="Lucida Sans Unicode"/>
                <a:cs typeface="Lucida Sans Unicode"/>
              </a:rPr>
              <a:t>the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-20" dirty="0">
                <a:latin typeface="Lucida Sans Unicode"/>
                <a:cs typeface="Lucida Sans Unicode"/>
              </a:rPr>
              <a:t>important</a:t>
            </a:r>
            <a:r>
              <a:rPr sz="2500" spc="-100" dirty="0">
                <a:latin typeface="Lucida Sans Unicode"/>
                <a:cs typeface="Lucida Sans Unicode"/>
              </a:rPr>
              <a:t> </a:t>
            </a:r>
            <a:r>
              <a:rPr sz="2500" spc="45" dirty="0">
                <a:latin typeface="Lucida Sans Unicode"/>
                <a:cs typeface="Lucida Sans Unicode"/>
              </a:rPr>
              <a:t>energy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105" dirty="0">
                <a:latin typeface="Lucida Sans Unicode"/>
                <a:cs typeface="Lucida Sans Unicode"/>
              </a:rPr>
              <a:t>management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-110" dirty="0">
                <a:latin typeface="Lucida Sans Unicode"/>
                <a:cs typeface="Lucida Sans Unicode"/>
              </a:rPr>
              <a:t>systems</a:t>
            </a:r>
            <a:endParaRPr sz="2500">
              <a:latin typeface="Lucida Sans Unicode"/>
              <a:cs typeface="Lucida Sans Unicode"/>
            </a:endParaRPr>
          </a:p>
          <a:p>
            <a:pPr marL="393700" indent="-381000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93065" algn="l"/>
                <a:tab pos="393700" algn="l"/>
              </a:tabLst>
            </a:pPr>
            <a:r>
              <a:rPr sz="2500" spc="40" dirty="0">
                <a:latin typeface="Lucida Sans Unicode"/>
                <a:cs typeface="Lucida Sans Unicode"/>
              </a:rPr>
              <a:t>Gathering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35" dirty="0">
                <a:latin typeface="Lucida Sans Unicode"/>
                <a:cs typeface="Lucida Sans Unicode"/>
              </a:rPr>
              <a:t>the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-35" dirty="0">
                <a:latin typeface="Lucida Sans Unicode"/>
                <a:cs typeface="Lucida Sans Unicode"/>
              </a:rPr>
              <a:t>3d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-15" dirty="0">
                <a:latin typeface="Lucida Sans Unicode"/>
                <a:cs typeface="Lucida Sans Unicode"/>
              </a:rPr>
              <a:t>models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-20" dirty="0">
                <a:latin typeface="Lucida Sans Unicode"/>
                <a:cs typeface="Lucida Sans Unicode"/>
              </a:rPr>
              <a:t>of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35" dirty="0">
                <a:latin typeface="Lucida Sans Unicode"/>
                <a:cs typeface="Lucida Sans Unicode"/>
              </a:rPr>
              <a:t>the</a:t>
            </a:r>
            <a:r>
              <a:rPr sz="2500" spc="-105" dirty="0">
                <a:latin typeface="Lucida Sans Unicode"/>
                <a:cs typeface="Lucida Sans Unicode"/>
              </a:rPr>
              <a:t> shortlisted </a:t>
            </a:r>
            <a:r>
              <a:rPr sz="2500" spc="-110" dirty="0">
                <a:latin typeface="Lucida Sans Unicode"/>
                <a:cs typeface="Lucida Sans Unicode"/>
              </a:rPr>
              <a:t>systems</a:t>
            </a:r>
            <a:endParaRPr sz="2500">
              <a:latin typeface="Lucida Sans Unicode"/>
              <a:cs typeface="Lucida Sans Unicode"/>
            </a:endParaRPr>
          </a:p>
          <a:p>
            <a:pPr marL="393700" indent="-381000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93065" algn="l"/>
                <a:tab pos="393700" algn="l"/>
              </a:tabLst>
            </a:pPr>
            <a:r>
              <a:rPr sz="2500" spc="-15" dirty="0">
                <a:latin typeface="Lucida Sans Unicode"/>
                <a:cs typeface="Lucida Sans Unicode"/>
              </a:rPr>
              <a:t>Integrating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35" dirty="0">
                <a:latin typeface="Lucida Sans Unicode"/>
                <a:cs typeface="Lucida Sans Unicode"/>
              </a:rPr>
              <a:t>the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35" dirty="0">
                <a:latin typeface="Lucida Sans Unicode"/>
                <a:cs typeface="Lucida Sans Unicode"/>
              </a:rPr>
              <a:t>3d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-15" dirty="0">
                <a:latin typeface="Lucida Sans Unicode"/>
                <a:cs typeface="Lucida Sans Unicode"/>
              </a:rPr>
              <a:t>models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-130" dirty="0">
                <a:latin typeface="Lucida Sans Unicode"/>
                <a:cs typeface="Lucida Sans Unicode"/>
              </a:rPr>
              <a:t>in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35" dirty="0">
                <a:latin typeface="Lucida Sans Unicode"/>
                <a:cs typeface="Lucida Sans Unicode"/>
              </a:rPr>
              <a:t>the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45" dirty="0">
                <a:latin typeface="Lucida Sans Unicode"/>
                <a:cs typeface="Lucida Sans Unicode"/>
              </a:rPr>
              <a:t>application</a:t>
            </a:r>
            <a:endParaRPr sz="2500">
              <a:latin typeface="Lucida Sans Unicode"/>
              <a:cs typeface="Lucida Sans Unicode"/>
            </a:endParaRPr>
          </a:p>
          <a:p>
            <a:pPr marL="393700" indent="-381000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93065" algn="l"/>
                <a:tab pos="393700" algn="l"/>
              </a:tabLst>
            </a:pPr>
            <a:r>
              <a:rPr sz="2500" spc="-45" dirty="0">
                <a:latin typeface="Lucida Sans Unicode"/>
                <a:cs typeface="Lucida Sans Unicode"/>
              </a:rPr>
              <a:t>Designing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30" dirty="0">
                <a:latin typeface="Lucida Sans Unicode"/>
                <a:cs typeface="Lucida Sans Unicode"/>
              </a:rPr>
              <a:t>th</a:t>
            </a:r>
            <a:r>
              <a:rPr sz="2500" spc="40" dirty="0">
                <a:latin typeface="Lucida Sans Unicode"/>
                <a:cs typeface="Lucida Sans Unicode"/>
              </a:rPr>
              <a:t>e</a:t>
            </a:r>
            <a:r>
              <a:rPr sz="2500" spc="-110" dirty="0">
                <a:latin typeface="Lucida Sans Unicode"/>
                <a:cs typeface="Lucida Sans Unicode"/>
              </a:rPr>
              <a:t> </a:t>
            </a:r>
            <a:r>
              <a:rPr sz="2500" spc="-125" dirty="0">
                <a:latin typeface="Lucida Sans Unicode"/>
                <a:cs typeface="Lucida Sans Unicode"/>
              </a:rPr>
              <a:t>Use</a:t>
            </a:r>
            <a:r>
              <a:rPr sz="2500" spc="-85" dirty="0">
                <a:latin typeface="Lucida Sans Unicode"/>
                <a:cs typeface="Lucida Sans Unicode"/>
              </a:rPr>
              <a:t>r</a:t>
            </a:r>
            <a:r>
              <a:rPr sz="2500" spc="-105" dirty="0">
                <a:latin typeface="Lucida Sans Unicode"/>
                <a:cs typeface="Lucida Sans Unicode"/>
              </a:rPr>
              <a:t> </a:t>
            </a:r>
            <a:r>
              <a:rPr sz="2500" spc="35" dirty="0">
                <a:latin typeface="Lucida Sans Unicode"/>
                <a:cs typeface="Lucida Sans Unicode"/>
              </a:rPr>
              <a:t>interface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24333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5" dirty="0"/>
              <a:t>Execution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3671" y="2798482"/>
            <a:ext cx="749871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1000">
              <a:lnSpc>
                <a:spcPct val="100000"/>
              </a:lnSpc>
              <a:spcBef>
                <a:spcPts val="100"/>
              </a:spcBef>
              <a:buClr>
                <a:srgbClr val="8664B0"/>
              </a:buClr>
              <a:buChar char="□"/>
              <a:tabLst>
                <a:tab pos="393065" algn="l"/>
                <a:tab pos="393700" algn="l"/>
              </a:tabLst>
            </a:pPr>
            <a:r>
              <a:rPr sz="2000" spc="95" dirty="0">
                <a:latin typeface="Lucida Sans Unicode"/>
                <a:cs typeface="Lucida Sans Unicode"/>
              </a:rPr>
              <a:t>A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total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of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160" dirty="0">
                <a:latin typeface="Lucida Sans Unicode"/>
                <a:cs typeface="Lucida Sans Unicode"/>
              </a:rPr>
              <a:t>4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35" dirty="0">
                <a:latin typeface="Lucida Sans Unicode"/>
                <a:cs typeface="Lucida Sans Unicode"/>
              </a:rPr>
              <a:t>energy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85" dirty="0">
                <a:latin typeface="Lucida Sans Unicode"/>
                <a:cs typeface="Lucida Sans Unicode"/>
              </a:rPr>
              <a:t>management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systems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65" dirty="0">
                <a:latin typeface="Lucida Sans Unicode"/>
                <a:cs typeface="Lucida Sans Unicode"/>
              </a:rPr>
              <a:t>were</a:t>
            </a:r>
            <a:r>
              <a:rPr sz="2000" spc="-85" dirty="0">
                <a:latin typeface="Lucida Sans Unicode"/>
                <a:cs typeface="Lucida Sans Unicode"/>
              </a:rPr>
              <a:t> shortlisted: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8664B0"/>
              </a:buClr>
              <a:buFont typeface="Lucida Sans Unicode"/>
              <a:buChar char="□"/>
            </a:pPr>
            <a:endParaRPr sz="2800">
              <a:latin typeface="Lucida Sans Unicode"/>
              <a:cs typeface="Lucida Sans Unicode"/>
            </a:endParaRPr>
          </a:p>
          <a:p>
            <a:pPr marL="793115" lvl="1" indent="-323850">
              <a:lnSpc>
                <a:spcPct val="100000"/>
              </a:lnSpc>
              <a:buClr>
                <a:srgbClr val="8664B0"/>
              </a:buClr>
              <a:buSzPct val="111111"/>
              <a:buChar char="□"/>
              <a:tabLst>
                <a:tab pos="793115" algn="l"/>
                <a:tab pos="793750" algn="l"/>
              </a:tabLst>
            </a:pPr>
            <a:r>
              <a:rPr sz="1800" spc="-55" dirty="0">
                <a:latin typeface="Lucida Sans Unicode"/>
                <a:cs typeface="Lucida Sans Unicode"/>
              </a:rPr>
              <a:t>Windmill</a:t>
            </a:r>
            <a:endParaRPr sz="1800">
              <a:latin typeface="Lucida Sans Unicode"/>
              <a:cs typeface="Lucida Sans Unicode"/>
            </a:endParaRPr>
          </a:p>
          <a:p>
            <a:pPr marL="793115" lvl="1" indent="-323850">
              <a:lnSpc>
                <a:spcPct val="100000"/>
              </a:lnSpc>
              <a:spcBef>
                <a:spcPts val="960"/>
              </a:spcBef>
              <a:buClr>
                <a:srgbClr val="8664B0"/>
              </a:buClr>
              <a:buSzPct val="111111"/>
              <a:buChar char="□"/>
              <a:tabLst>
                <a:tab pos="793115" algn="l"/>
                <a:tab pos="793750" algn="l"/>
              </a:tabLst>
            </a:pPr>
            <a:r>
              <a:rPr sz="1800" spc="70" dirty="0">
                <a:latin typeface="Lucida Sans Unicode"/>
                <a:cs typeface="Lucida Sans Unicode"/>
              </a:rPr>
              <a:t>Dam</a:t>
            </a:r>
            <a:endParaRPr sz="1800">
              <a:latin typeface="Lucida Sans Unicode"/>
              <a:cs typeface="Lucida Sans Unicode"/>
            </a:endParaRPr>
          </a:p>
          <a:p>
            <a:pPr marL="793115" lvl="1" indent="-323850">
              <a:lnSpc>
                <a:spcPct val="100000"/>
              </a:lnSpc>
              <a:spcBef>
                <a:spcPts val="960"/>
              </a:spcBef>
              <a:buClr>
                <a:srgbClr val="8664B0"/>
              </a:buClr>
              <a:buSzPct val="111111"/>
              <a:buChar char="□"/>
              <a:tabLst>
                <a:tab pos="793115" algn="l"/>
                <a:tab pos="793750" algn="l"/>
              </a:tabLst>
            </a:pPr>
            <a:r>
              <a:rPr sz="1800" spc="30" dirty="0">
                <a:latin typeface="Lucida Sans Unicode"/>
                <a:cs typeface="Lucida Sans Unicode"/>
              </a:rPr>
              <a:t>Nuclear</a:t>
            </a:r>
            <a:r>
              <a:rPr sz="1800" spc="-100" dirty="0">
                <a:latin typeface="Lucida Sans Unicode"/>
                <a:cs typeface="Lucida Sans Unicode"/>
              </a:rPr>
              <a:t> </a:t>
            </a:r>
            <a:r>
              <a:rPr sz="1800" spc="45" dirty="0">
                <a:latin typeface="Lucida Sans Unicode"/>
                <a:cs typeface="Lucida Sans Unicode"/>
              </a:rPr>
              <a:t>power</a:t>
            </a:r>
            <a:r>
              <a:rPr sz="1800" spc="-90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plant</a:t>
            </a:r>
            <a:endParaRPr sz="1800">
              <a:latin typeface="Lucida Sans Unicode"/>
              <a:cs typeface="Lucida Sans Unicode"/>
            </a:endParaRPr>
          </a:p>
          <a:p>
            <a:pPr marL="793115" lvl="1" indent="-323850">
              <a:lnSpc>
                <a:spcPct val="100000"/>
              </a:lnSpc>
              <a:spcBef>
                <a:spcPts val="960"/>
              </a:spcBef>
              <a:buClr>
                <a:srgbClr val="8664B0"/>
              </a:buClr>
              <a:buSzPct val="111111"/>
              <a:buChar char="□"/>
              <a:tabLst>
                <a:tab pos="793115" algn="l"/>
                <a:tab pos="793750" algn="l"/>
              </a:tabLst>
            </a:pPr>
            <a:r>
              <a:rPr sz="1800" spc="-30" dirty="0">
                <a:latin typeface="Lucida Sans Unicode"/>
                <a:cs typeface="Lucida Sans Unicode"/>
              </a:rPr>
              <a:t>Solar</a:t>
            </a:r>
            <a:r>
              <a:rPr sz="1800" spc="-114" dirty="0">
                <a:latin typeface="Lucida Sans Unicode"/>
                <a:cs typeface="Lucida Sans Unicode"/>
              </a:rPr>
              <a:t> </a:t>
            </a:r>
            <a:r>
              <a:rPr sz="1800" spc="10" dirty="0">
                <a:latin typeface="Lucida Sans Unicode"/>
                <a:cs typeface="Lucida Sans Unicode"/>
              </a:rPr>
              <a:t>panels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56692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40" dirty="0"/>
              <a:t>Tools</a:t>
            </a:r>
            <a:r>
              <a:rPr sz="4000" spc="-30" dirty="0"/>
              <a:t> </a:t>
            </a:r>
            <a:r>
              <a:rPr sz="4000" spc="185" dirty="0"/>
              <a:t>and</a:t>
            </a:r>
            <a:r>
              <a:rPr sz="4000" spc="-25" dirty="0"/>
              <a:t> </a:t>
            </a:r>
            <a:r>
              <a:rPr sz="4000" spc="25" dirty="0"/>
              <a:t>technologies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3444150"/>
            <a:ext cx="1586865" cy="10312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86080" indent="-374015">
              <a:lnSpc>
                <a:spcPct val="100000"/>
              </a:lnSpc>
              <a:spcBef>
                <a:spcPts val="11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b="1" spc="-75" dirty="0">
                <a:latin typeface="Arial"/>
                <a:cs typeface="Arial"/>
              </a:rPr>
              <a:t>Unity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30" dirty="0">
                <a:latin typeface="Arial"/>
                <a:cs typeface="Arial"/>
              </a:rPr>
              <a:t>3D</a:t>
            </a:r>
            <a:endParaRPr sz="2400">
              <a:latin typeface="Arial"/>
              <a:cs typeface="Arial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b="1" spc="-10" dirty="0">
                <a:latin typeface="Arial"/>
                <a:cs typeface="Arial"/>
              </a:rPr>
              <a:t>Vuforia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20205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5" dirty="0"/>
              <a:t>Working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3671" y="3011842"/>
            <a:ext cx="8515350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1000">
              <a:lnSpc>
                <a:spcPct val="100000"/>
              </a:lnSpc>
              <a:spcBef>
                <a:spcPts val="100"/>
              </a:spcBef>
              <a:buClr>
                <a:srgbClr val="8664B0"/>
              </a:buClr>
              <a:buChar char="□"/>
              <a:tabLst>
                <a:tab pos="393065" algn="l"/>
                <a:tab pos="393700" algn="l"/>
              </a:tabLst>
            </a:pPr>
            <a:r>
              <a:rPr sz="2000" spc="-95" dirty="0">
                <a:latin typeface="Lucida Sans Unicode"/>
                <a:cs typeface="Lucida Sans Unicode"/>
              </a:rPr>
              <a:t>Th</a:t>
            </a:r>
            <a:r>
              <a:rPr sz="2000" spc="-80" dirty="0">
                <a:latin typeface="Lucida Sans Unicode"/>
                <a:cs typeface="Lucida Sans Unicode"/>
              </a:rPr>
              <a:t>e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35" dirty="0">
                <a:latin typeface="Lucida Sans Unicode"/>
                <a:cs typeface="Lucida Sans Unicode"/>
              </a:rPr>
              <a:t>applicatio</a:t>
            </a:r>
            <a:r>
              <a:rPr sz="2000" spc="50" dirty="0">
                <a:latin typeface="Lucida Sans Unicode"/>
                <a:cs typeface="Lucida Sans Unicode"/>
              </a:rPr>
              <a:t>n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55" dirty="0">
                <a:latin typeface="Lucida Sans Unicode"/>
                <a:cs typeface="Lucida Sans Unicode"/>
              </a:rPr>
              <a:t>come</a:t>
            </a:r>
            <a:r>
              <a:rPr sz="2000" spc="45" dirty="0">
                <a:latin typeface="Lucida Sans Unicode"/>
                <a:cs typeface="Lucida Sans Unicode"/>
              </a:rPr>
              <a:t>s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40" dirty="0">
                <a:latin typeface="Lucida Sans Unicode"/>
                <a:cs typeface="Lucida Sans Unicode"/>
              </a:rPr>
              <a:t>wit</a:t>
            </a:r>
            <a:r>
              <a:rPr sz="2000" spc="-45" dirty="0">
                <a:latin typeface="Lucida Sans Unicode"/>
                <a:cs typeface="Lucida Sans Unicode"/>
              </a:rPr>
              <a:t>h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35" dirty="0">
                <a:latin typeface="Lucida Sans Unicode"/>
                <a:cs typeface="Lucida Sans Unicode"/>
              </a:rPr>
              <a:t>tw</a:t>
            </a:r>
            <a:r>
              <a:rPr sz="2000" spc="45" dirty="0">
                <a:latin typeface="Lucida Sans Unicode"/>
                <a:cs typeface="Lucida Sans Unicode"/>
              </a:rPr>
              <a:t>o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5" dirty="0">
                <a:latin typeface="Lucida Sans Unicode"/>
                <a:cs typeface="Lucida Sans Unicode"/>
              </a:rPr>
              <a:t>modes: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8664B0"/>
              </a:buClr>
              <a:buFont typeface="Lucida Sans Unicode"/>
              <a:buChar char="□"/>
            </a:pPr>
            <a:endParaRPr sz="2800">
              <a:latin typeface="Lucida Sans Unicode"/>
              <a:cs typeface="Lucida Sans Unicode"/>
            </a:endParaRPr>
          </a:p>
          <a:p>
            <a:pPr marL="393065" indent="-381000">
              <a:lnSpc>
                <a:spcPct val="100000"/>
              </a:lnSpc>
              <a:buClr>
                <a:srgbClr val="8664B0"/>
              </a:buClr>
              <a:buChar char="□"/>
              <a:tabLst>
                <a:tab pos="393065" algn="l"/>
                <a:tab pos="393700" algn="l"/>
              </a:tabLst>
            </a:pPr>
            <a:r>
              <a:rPr sz="2000" spc="50" dirty="0">
                <a:latin typeface="Lucida Sans Unicode"/>
                <a:cs typeface="Lucida Sans Unicode"/>
              </a:rPr>
              <a:t>View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in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5" dirty="0">
                <a:latin typeface="Lucida Sans Unicode"/>
                <a:cs typeface="Lucida Sans Unicode"/>
              </a:rPr>
              <a:t>environment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–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Projects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the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25" dirty="0">
                <a:latin typeface="Lucida Sans Unicode"/>
                <a:cs typeface="Lucida Sans Unicode"/>
              </a:rPr>
              <a:t>3d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models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in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40" dirty="0">
                <a:latin typeface="Lucida Sans Unicode"/>
                <a:cs typeface="Lucida Sans Unicode"/>
              </a:rPr>
              <a:t>your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15" dirty="0">
                <a:latin typeface="Lucida Sans Unicode"/>
                <a:cs typeface="Lucida Sans Unicode"/>
              </a:rPr>
              <a:t>environment.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8664B0"/>
              </a:buClr>
              <a:buFont typeface="Lucida Sans Unicode"/>
              <a:buChar char="□"/>
            </a:pPr>
            <a:endParaRPr sz="2800">
              <a:latin typeface="Lucida Sans Unicode"/>
              <a:cs typeface="Lucida Sans Unicode"/>
            </a:endParaRPr>
          </a:p>
          <a:p>
            <a:pPr marL="393065" indent="-381000">
              <a:lnSpc>
                <a:spcPct val="100000"/>
              </a:lnSpc>
              <a:spcBef>
                <a:spcPts val="5"/>
              </a:spcBef>
              <a:buClr>
                <a:srgbClr val="8664B0"/>
              </a:buClr>
              <a:buChar char="□"/>
              <a:tabLst>
                <a:tab pos="393065" algn="l"/>
                <a:tab pos="393700" algn="l"/>
              </a:tabLst>
            </a:pPr>
            <a:r>
              <a:rPr sz="2000" spc="50" dirty="0">
                <a:latin typeface="Lucida Sans Unicode"/>
                <a:cs typeface="Lucida Sans Unicode"/>
              </a:rPr>
              <a:t>View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on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the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20" dirty="0">
                <a:latin typeface="Lucida Sans Unicode"/>
                <a:cs typeface="Lucida Sans Unicode"/>
              </a:rPr>
              <a:t>AR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5" dirty="0">
                <a:latin typeface="Lucida Sans Unicode"/>
                <a:cs typeface="Lucida Sans Unicode"/>
              </a:rPr>
              <a:t>Book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–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projects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the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25" dirty="0">
                <a:latin typeface="Lucida Sans Unicode"/>
                <a:cs typeface="Lucida Sans Unicode"/>
              </a:rPr>
              <a:t>3d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10" dirty="0">
                <a:latin typeface="Lucida Sans Unicode"/>
                <a:cs typeface="Lucida Sans Unicode"/>
              </a:rPr>
              <a:t>models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on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the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20" dirty="0">
                <a:latin typeface="Lucida Sans Unicode"/>
                <a:cs typeface="Lucida Sans Unicode"/>
              </a:rPr>
              <a:t>AR</a:t>
            </a:r>
            <a:r>
              <a:rPr sz="2000" spc="-85" dirty="0">
                <a:latin typeface="Lucida Sans Unicode"/>
                <a:cs typeface="Lucida Sans Unicode"/>
              </a:rPr>
              <a:t> </a:t>
            </a:r>
            <a:r>
              <a:rPr sz="2000" spc="-25" dirty="0">
                <a:latin typeface="Lucida Sans Unicode"/>
                <a:cs typeface="Lucida Sans Unicode"/>
              </a:rPr>
              <a:t>Book.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2900596"/>
            <a:ext cx="10663018" cy="1570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9338" y="3613492"/>
            <a:ext cx="3549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Screenshots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875" y="697000"/>
            <a:ext cx="2962799" cy="54349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6299" y="697000"/>
            <a:ext cx="2962812" cy="54349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05225" y="697000"/>
            <a:ext cx="2962799" cy="54349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5213350"/>
            <a:chOff x="-4762" y="0"/>
            <a:chExt cx="12201525" cy="5213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3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5203825"/>
            </a:xfrm>
            <a:custGeom>
              <a:avLst/>
              <a:gdLst/>
              <a:ahLst/>
              <a:cxnLst/>
              <a:rect l="l" t="t" r="r" b="b"/>
              <a:pathLst>
                <a:path w="12192000" h="5203825">
                  <a:moveTo>
                    <a:pt x="0" y="0"/>
                  </a:moveTo>
                  <a:lnTo>
                    <a:pt x="12191999" y="0"/>
                  </a:lnTo>
                  <a:lnTo>
                    <a:pt x="12191999" y="4905375"/>
                  </a:lnTo>
                  <a:lnTo>
                    <a:pt x="10195983" y="4905375"/>
                  </a:lnTo>
                  <a:lnTo>
                    <a:pt x="9814983" y="5191125"/>
                  </a:lnTo>
                  <a:lnTo>
                    <a:pt x="9806516" y="5194300"/>
                  </a:lnTo>
                  <a:lnTo>
                    <a:pt x="9793816" y="5199062"/>
                  </a:lnTo>
                  <a:lnTo>
                    <a:pt x="9781116" y="5203825"/>
                  </a:lnTo>
                  <a:lnTo>
                    <a:pt x="9770533" y="5203825"/>
                  </a:lnTo>
                  <a:lnTo>
                    <a:pt x="9757833" y="5203825"/>
                  </a:lnTo>
                  <a:lnTo>
                    <a:pt x="9747249" y="5199062"/>
                  </a:lnTo>
                  <a:lnTo>
                    <a:pt x="9734549" y="5194300"/>
                  </a:lnTo>
                  <a:lnTo>
                    <a:pt x="9726083" y="5191125"/>
                  </a:lnTo>
                  <a:lnTo>
                    <a:pt x="9345083" y="4905375"/>
                  </a:lnTo>
                  <a:lnTo>
                    <a:pt x="0" y="49053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64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200" y="2900596"/>
              <a:ext cx="10663018" cy="1570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920836" y="3613492"/>
            <a:ext cx="53638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95" dirty="0">
                <a:solidFill>
                  <a:srgbClr val="FDFDFD"/>
                </a:solidFill>
                <a:latin typeface="Arial"/>
                <a:cs typeface="Arial"/>
              </a:rPr>
              <a:t>Campus</a:t>
            </a:r>
            <a:r>
              <a:rPr sz="4800" b="1" spc="-50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105" dirty="0">
                <a:solidFill>
                  <a:srgbClr val="FDFDFD"/>
                </a:solidFill>
                <a:latin typeface="Arial"/>
                <a:cs typeface="Arial"/>
              </a:rPr>
              <a:t>Cleaning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2058" y="5302973"/>
            <a:ext cx="10663018" cy="5355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710706" y="5366982"/>
            <a:ext cx="2138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50" dirty="0">
                <a:latin typeface="Arial"/>
                <a:cs typeface="Arial"/>
              </a:rPr>
              <a:t>Goa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55" dirty="0">
                <a:latin typeface="Arial"/>
                <a:cs typeface="Arial"/>
              </a:rPr>
              <a:t>university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409" y="478972"/>
            <a:ext cx="11498218" cy="584172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5213350"/>
            <a:chOff x="-4762" y="0"/>
            <a:chExt cx="12201525" cy="5213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3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5203825"/>
            </a:xfrm>
            <a:custGeom>
              <a:avLst/>
              <a:gdLst/>
              <a:ahLst/>
              <a:cxnLst/>
              <a:rect l="l" t="t" r="r" b="b"/>
              <a:pathLst>
                <a:path w="12192000" h="5203825">
                  <a:moveTo>
                    <a:pt x="0" y="0"/>
                  </a:moveTo>
                  <a:lnTo>
                    <a:pt x="12191999" y="0"/>
                  </a:lnTo>
                  <a:lnTo>
                    <a:pt x="12191999" y="4905375"/>
                  </a:lnTo>
                  <a:lnTo>
                    <a:pt x="10195983" y="4905375"/>
                  </a:lnTo>
                  <a:lnTo>
                    <a:pt x="9814983" y="5191125"/>
                  </a:lnTo>
                  <a:lnTo>
                    <a:pt x="9806516" y="5194300"/>
                  </a:lnTo>
                  <a:lnTo>
                    <a:pt x="9793816" y="5199062"/>
                  </a:lnTo>
                  <a:lnTo>
                    <a:pt x="9781116" y="5203825"/>
                  </a:lnTo>
                  <a:lnTo>
                    <a:pt x="9770533" y="5203825"/>
                  </a:lnTo>
                  <a:lnTo>
                    <a:pt x="9757833" y="5203825"/>
                  </a:lnTo>
                  <a:lnTo>
                    <a:pt x="9747249" y="5199062"/>
                  </a:lnTo>
                  <a:lnTo>
                    <a:pt x="9734549" y="5194300"/>
                  </a:lnTo>
                  <a:lnTo>
                    <a:pt x="9726083" y="5191125"/>
                  </a:lnTo>
                  <a:lnTo>
                    <a:pt x="9345083" y="4905375"/>
                  </a:lnTo>
                  <a:lnTo>
                    <a:pt x="0" y="49053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64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571" y="2900596"/>
              <a:ext cx="11095647" cy="1570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38138" y="3613492"/>
            <a:ext cx="50482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30" dirty="0">
                <a:solidFill>
                  <a:srgbClr val="FDFDFD"/>
                </a:solidFill>
                <a:latin typeface="Arial"/>
                <a:cs typeface="Arial"/>
              </a:rPr>
              <a:t>Cleanliness</a:t>
            </a:r>
            <a:r>
              <a:rPr sz="4800" b="1" spc="-55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-45" dirty="0">
                <a:solidFill>
                  <a:srgbClr val="FDFDFD"/>
                </a:solidFill>
                <a:latin typeface="Arial"/>
                <a:cs typeface="Arial"/>
              </a:rPr>
              <a:t>Drive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200" y="5361029"/>
            <a:ext cx="10663018" cy="5355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358938" y="5425037"/>
            <a:ext cx="293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Arial"/>
                <a:cs typeface="Arial"/>
              </a:rPr>
              <a:t>Bhedshi,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spc="80" dirty="0">
                <a:latin typeface="Arial"/>
                <a:cs typeface="Arial"/>
              </a:rPr>
              <a:t>Dodamarg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278" y="1122543"/>
            <a:ext cx="5730874" cy="2578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5325" y="3924525"/>
            <a:ext cx="3007224" cy="2750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5328" y="1122558"/>
            <a:ext cx="5730874" cy="25780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268" y="4096928"/>
            <a:ext cx="5730875" cy="25780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300" y="459433"/>
            <a:ext cx="1124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000000"/>
                </a:solidFill>
                <a:latin typeface="Lucida Sans Unicode"/>
                <a:cs typeface="Lucida Sans Unicode"/>
              </a:rPr>
              <a:t>BEFORE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64846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/>
              <a:t>Why</a:t>
            </a:r>
            <a:r>
              <a:rPr sz="4000" spc="-25" dirty="0"/>
              <a:t> </a:t>
            </a:r>
            <a:r>
              <a:rPr sz="4000" spc="-15" dirty="0"/>
              <a:t>Waste</a:t>
            </a:r>
            <a:r>
              <a:rPr sz="4000" spc="-20" dirty="0"/>
              <a:t> </a:t>
            </a:r>
            <a:r>
              <a:rPr sz="4000" spc="150" dirty="0"/>
              <a:t>Management?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281689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2826930"/>
            <a:ext cx="10053955" cy="226568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86080" indent="-374015">
              <a:lnSpc>
                <a:spcPct val="100000"/>
              </a:lnSpc>
              <a:spcBef>
                <a:spcPts val="11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75" dirty="0">
                <a:latin typeface="Lucida Sans Unicode"/>
                <a:cs typeface="Lucida Sans Unicode"/>
              </a:rPr>
              <a:t>Waste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management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has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60" dirty="0">
                <a:latin typeface="Lucida Sans Unicode"/>
                <a:cs typeface="Lucida Sans Unicode"/>
              </a:rPr>
              <a:t>become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10" dirty="0">
                <a:latin typeface="Lucida Sans Unicode"/>
                <a:cs typeface="Lucida Sans Unicode"/>
              </a:rPr>
              <a:t>a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global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concern.</a:t>
            </a:r>
            <a:endParaRPr sz="2400" dirty="0">
              <a:latin typeface="Lucida Sans Unicode"/>
              <a:cs typeface="Lucida Sans Unicode"/>
            </a:endParaRPr>
          </a:p>
          <a:p>
            <a:pPr marL="386080" marR="5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-145" dirty="0">
                <a:latin typeface="Lucida Sans Unicode"/>
                <a:cs typeface="Lucida Sans Unicode"/>
              </a:rPr>
              <a:t>If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waste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54" dirty="0">
                <a:latin typeface="Lucida Sans Unicode"/>
                <a:cs typeface="Lucida Sans Unicode"/>
              </a:rPr>
              <a:t>is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not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50" dirty="0">
                <a:latin typeface="Lucida Sans Unicode"/>
                <a:cs typeface="Lucida Sans Unicode"/>
              </a:rPr>
              <a:t>managed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properly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55" dirty="0">
                <a:latin typeface="Lucida Sans Unicode"/>
                <a:cs typeface="Lucida Sans Unicode"/>
              </a:rPr>
              <a:t>it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200" dirty="0">
                <a:latin typeface="Lucida Sans Unicode"/>
                <a:cs typeface="Lucida Sans Unicode"/>
              </a:rPr>
              <a:t>can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cause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serious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problems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 </a:t>
            </a:r>
            <a:r>
              <a:rPr sz="2400" spc="-740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human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health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environment.</a:t>
            </a:r>
            <a:endParaRPr sz="2400" dirty="0">
              <a:latin typeface="Lucida Sans Unicode"/>
              <a:cs typeface="Lucida Sans Unicode"/>
            </a:endParaRPr>
          </a:p>
          <a:p>
            <a:pPr marL="386080" marR="5461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229" dirty="0">
                <a:latin typeface="Lucida Sans Unicode"/>
                <a:cs typeface="Lucida Sans Unicode"/>
              </a:rPr>
              <a:t>We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tools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0" dirty="0">
                <a:latin typeface="Lucida Sans Unicode"/>
                <a:cs typeface="Lucida Sans Unicode"/>
              </a:rPr>
              <a:t>technologies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necessary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tackle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60" dirty="0">
                <a:latin typeface="Lucida Sans Unicode"/>
                <a:cs typeface="Lucida Sans Unicode"/>
              </a:rPr>
              <a:t>this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issue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strategically</a:t>
            </a:r>
            <a:r>
              <a:rPr lang="en-IN" sz="2400" spc="-10" dirty="0">
                <a:latin typeface="Lucida Sans Unicode"/>
                <a:cs typeface="Lucida Sans Unicode"/>
              </a:rPr>
              <a:t>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699" y="1076850"/>
            <a:ext cx="10511799" cy="50186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724" y="459433"/>
            <a:ext cx="87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20" dirty="0">
                <a:solidFill>
                  <a:srgbClr val="000000"/>
                </a:solidFill>
                <a:latin typeface="Lucida Sans Unicode"/>
                <a:cs typeface="Lucida Sans Unicode"/>
              </a:rPr>
              <a:t>AFTER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5213350"/>
            <a:chOff x="-4762" y="0"/>
            <a:chExt cx="12201525" cy="5213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3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5203825"/>
            </a:xfrm>
            <a:custGeom>
              <a:avLst/>
              <a:gdLst/>
              <a:ahLst/>
              <a:cxnLst/>
              <a:rect l="l" t="t" r="r" b="b"/>
              <a:pathLst>
                <a:path w="12192000" h="5203825">
                  <a:moveTo>
                    <a:pt x="0" y="0"/>
                  </a:moveTo>
                  <a:lnTo>
                    <a:pt x="12191999" y="0"/>
                  </a:lnTo>
                  <a:lnTo>
                    <a:pt x="12191999" y="4905375"/>
                  </a:lnTo>
                  <a:lnTo>
                    <a:pt x="10195983" y="4905375"/>
                  </a:lnTo>
                  <a:lnTo>
                    <a:pt x="9814983" y="5191125"/>
                  </a:lnTo>
                  <a:lnTo>
                    <a:pt x="9806516" y="5194300"/>
                  </a:lnTo>
                  <a:lnTo>
                    <a:pt x="9793816" y="5199062"/>
                  </a:lnTo>
                  <a:lnTo>
                    <a:pt x="9781116" y="5203825"/>
                  </a:lnTo>
                  <a:lnTo>
                    <a:pt x="9770533" y="5203825"/>
                  </a:lnTo>
                  <a:lnTo>
                    <a:pt x="9757833" y="5203825"/>
                  </a:lnTo>
                  <a:lnTo>
                    <a:pt x="9747249" y="5199062"/>
                  </a:lnTo>
                  <a:lnTo>
                    <a:pt x="9734549" y="5194300"/>
                  </a:lnTo>
                  <a:lnTo>
                    <a:pt x="9726083" y="5191125"/>
                  </a:lnTo>
                  <a:lnTo>
                    <a:pt x="9345083" y="4905375"/>
                  </a:lnTo>
                  <a:lnTo>
                    <a:pt x="0" y="49053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64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200" y="2900596"/>
              <a:ext cx="10663018" cy="1570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38137" y="3613492"/>
            <a:ext cx="50488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30" dirty="0">
                <a:solidFill>
                  <a:srgbClr val="FDFDFD"/>
                </a:solidFill>
                <a:latin typeface="Arial"/>
                <a:cs typeface="Arial"/>
              </a:rPr>
              <a:t>Cleanliness</a:t>
            </a:r>
            <a:r>
              <a:rPr sz="4800" b="1" spc="-55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-45" dirty="0">
                <a:solidFill>
                  <a:srgbClr val="FDFDFD"/>
                </a:solidFill>
                <a:latin typeface="Arial"/>
                <a:cs typeface="Arial"/>
              </a:rPr>
              <a:t>Drive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46515"/>
            <a:ext cx="10507818" cy="5355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27338" y="5410522"/>
            <a:ext cx="125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45" dirty="0">
                <a:latin typeface="Arial"/>
                <a:cs typeface="Arial"/>
              </a:rPr>
              <a:t>Miramar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743" y="872672"/>
            <a:ext cx="5730874" cy="3225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4390" y="3267529"/>
            <a:ext cx="5730875" cy="3225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300" y="459433"/>
            <a:ext cx="1124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000000"/>
                </a:solidFill>
                <a:latin typeface="Lucida Sans Unicode"/>
                <a:cs typeface="Lucida Sans Unicode"/>
              </a:rPr>
              <a:t>BEFORE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823" y="1243475"/>
            <a:ext cx="5050971" cy="281577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465800" y="1243474"/>
            <a:ext cx="6390640" cy="5492750"/>
            <a:chOff x="5465800" y="1243474"/>
            <a:chExt cx="6390640" cy="54927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0851" y="1243474"/>
              <a:ext cx="3195049" cy="54925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800" y="1243475"/>
              <a:ext cx="3195050" cy="43118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6300" y="459433"/>
            <a:ext cx="876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20" dirty="0">
                <a:solidFill>
                  <a:srgbClr val="000000"/>
                </a:solidFill>
                <a:latin typeface="Lucida Sans Unicode"/>
                <a:cs typeface="Lucida Sans Unicode"/>
              </a:rPr>
              <a:t>AFTER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762" y="0"/>
            <a:ext cx="12201525" cy="5213350"/>
            <a:chOff x="-4762" y="0"/>
            <a:chExt cx="12201525" cy="5213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3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5203825"/>
            </a:xfrm>
            <a:custGeom>
              <a:avLst/>
              <a:gdLst/>
              <a:ahLst/>
              <a:cxnLst/>
              <a:rect l="l" t="t" r="r" b="b"/>
              <a:pathLst>
                <a:path w="12192000" h="5203825">
                  <a:moveTo>
                    <a:pt x="0" y="0"/>
                  </a:moveTo>
                  <a:lnTo>
                    <a:pt x="12191999" y="0"/>
                  </a:lnTo>
                  <a:lnTo>
                    <a:pt x="12191999" y="4905375"/>
                  </a:lnTo>
                  <a:lnTo>
                    <a:pt x="10195983" y="4905375"/>
                  </a:lnTo>
                  <a:lnTo>
                    <a:pt x="9814983" y="5191125"/>
                  </a:lnTo>
                  <a:lnTo>
                    <a:pt x="9806516" y="5194300"/>
                  </a:lnTo>
                  <a:lnTo>
                    <a:pt x="9793816" y="5199062"/>
                  </a:lnTo>
                  <a:lnTo>
                    <a:pt x="9781116" y="5203825"/>
                  </a:lnTo>
                  <a:lnTo>
                    <a:pt x="9770533" y="5203825"/>
                  </a:lnTo>
                  <a:lnTo>
                    <a:pt x="9757833" y="5203825"/>
                  </a:lnTo>
                  <a:lnTo>
                    <a:pt x="9747249" y="5199062"/>
                  </a:lnTo>
                  <a:lnTo>
                    <a:pt x="9734549" y="5194300"/>
                  </a:lnTo>
                  <a:lnTo>
                    <a:pt x="9726083" y="5191125"/>
                  </a:lnTo>
                  <a:lnTo>
                    <a:pt x="9345083" y="4905375"/>
                  </a:lnTo>
                  <a:lnTo>
                    <a:pt x="0" y="490537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664B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200" y="2900596"/>
              <a:ext cx="10663018" cy="15704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05118" y="3613492"/>
            <a:ext cx="96748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5" dirty="0">
                <a:solidFill>
                  <a:srgbClr val="FDFDFD"/>
                </a:solidFill>
                <a:latin typeface="Arial"/>
                <a:cs typeface="Arial"/>
              </a:rPr>
              <a:t>Waste</a:t>
            </a:r>
            <a:r>
              <a:rPr sz="4800" b="1" spc="-30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225" dirty="0">
                <a:solidFill>
                  <a:srgbClr val="FDFDFD"/>
                </a:solidFill>
                <a:latin typeface="Arial"/>
                <a:cs typeface="Arial"/>
              </a:rPr>
              <a:t>Management</a:t>
            </a:r>
            <a:r>
              <a:rPr sz="4800" b="1" spc="-30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-5" dirty="0">
                <a:solidFill>
                  <a:srgbClr val="FDFDFD"/>
                </a:solidFill>
                <a:latin typeface="Arial"/>
                <a:cs typeface="Arial"/>
              </a:rPr>
              <a:t>Service</a:t>
            </a:r>
            <a:r>
              <a:rPr sz="4800" b="1" spc="-20" dirty="0">
                <a:solidFill>
                  <a:srgbClr val="FDFDFD"/>
                </a:solidFill>
                <a:latin typeface="Arial"/>
                <a:cs typeface="Arial"/>
              </a:rPr>
              <a:t> </a:t>
            </a:r>
            <a:r>
              <a:rPr sz="4800" b="1" spc="-190" dirty="0">
                <a:solidFill>
                  <a:srgbClr val="FDFDFD"/>
                </a:solidFill>
                <a:latin typeface="Arial"/>
                <a:cs typeface="Arial"/>
              </a:rPr>
              <a:t>Visit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2343" y="5390058"/>
            <a:ext cx="10663018" cy="53555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73641" y="5454066"/>
            <a:ext cx="8056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95" dirty="0">
                <a:latin typeface="Arial"/>
                <a:cs typeface="Arial"/>
              </a:rPr>
              <a:t>Ayya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25" dirty="0">
                <a:latin typeface="Arial"/>
                <a:cs typeface="Arial"/>
              </a:rPr>
              <a:t>waste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105" dirty="0">
                <a:latin typeface="Arial"/>
                <a:cs typeface="Arial"/>
              </a:rPr>
              <a:t>management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service,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70" dirty="0">
                <a:latin typeface="Arial"/>
                <a:cs typeface="Arial"/>
              </a:rPr>
              <a:t>Caranzalem,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5" dirty="0">
                <a:latin typeface="Arial"/>
                <a:cs typeface="Arial"/>
              </a:rPr>
              <a:t>Panaji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424" y="323443"/>
            <a:ext cx="3188833" cy="587415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0114" y="323443"/>
            <a:ext cx="3433942" cy="58741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4913" y="1513614"/>
            <a:ext cx="5007429" cy="291324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2900596"/>
            <a:ext cx="10663018" cy="1570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1108" y="3613492"/>
            <a:ext cx="9365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Timeline</a:t>
            </a:r>
            <a:r>
              <a:rPr spc="-5" dirty="0"/>
              <a:t> </a:t>
            </a:r>
            <a:r>
              <a:rPr spc="-60" dirty="0"/>
              <a:t>of</a:t>
            </a:r>
            <a:r>
              <a:rPr dirty="0"/>
              <a:t> </a:t>
            </a:r>
            <a:r>
              <a:rPr spc="-65" dirty="0"/>
              <a:t>Activities</a:t>
            </a:r>
            <a:r>
              <a:rPr spc="-5" dirty="0"/>
              <a:t> </a:t>
            </a:r>
            <a:r>
              <a:rPr spc="90" dirty="0"/>
              <a:t>carried</a:t>
            </a:r>
            <a:r>
              <a:rPr spc="5" dirty="0"/>
              <a:t> </a:t>
            </a:r>
            <a:r>
              <a:rPr spc="-30" dirty="0"/>
              <a:t>out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07E197-84A6-E91A-D81D-1F286496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11320596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AF628-3CB7-C4CC-67A2-424347F2F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9" y="1369652"/>
            <a:ext cx="11664842" cy="41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63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211DB-73D0-06E1-34EE-BE370D6E4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74822"/>
            <a:ext cx="10674431" cy="39639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2900596"/>
            <a:ext cx="10663018" cy="1570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75157" y="3613492"/>
            <a:ext cx="65100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About</a:t>
            </a:r>
            <a:r>
              <a:rPr spc="-40" dirty="0"/>
              <a:t> </a:t>
            </a:r>
            <a:r>
              <a:rPr spc="55" dirty="0"/>
              <a:t>the</a:t>
            </a:r>
            <a:r>
              <a:rPr spc="-35" dirty="0"/>
              <a:t> </a:t>
            </a:r>
            <a:r>
              <a:rPr spc="70" dirty="0"/>
              <a:t>Application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56072-4E25-480D-96E0-506C28E6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107413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81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2900596"/>
            <a:ext cx="10663018" cy="1570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5581" y="3613492"/>
            <a:ext cx="6451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0" dirty="0"/>
              <a:t>Outcome</a:t>
            </a:r>
            <a:r>
              <a:rPr spc="-35" dirty="0"/>
              <a:t> </a:t>
            </a:r>
            <a:r>
              <a:rPr spc="220" dirty="0"/>
              <a:t>and</a:t>
            </a:r>
            <a:r>
              <a:rPr spc="-25" dirty="0"/>
              <a:t> </a:t>
            </a:r>
            <a:r>
              <a:rPr spc="200" dirty="0"/>
              <a:t>Impact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751" y="1624283"/>
            <a:ext cx="338899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indent="-240665">
              <a:lnSpc>
                <a:spcPct val="100000"/>
              </a:lnSpc>
              <a:spcBef>
                <a:spcPts val="100"/>
              </a:spcBef>
              <a:buChar char="•"/>
              <a:tabLst>
                <a:tab pos="252095" algn="l"/>
                <a:tab pos="253365" algn="l"/>
              </a:tabLst>
            </a:pPr>
            <a:r>
              <a:rPr sz="2400" b="1" spc="95" dirty="0">
                <a:latin typeface="Arial"/>
                <a:cs typeface="Arial"/>
              </a:rPr>
              <a:t>New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learnings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5000">
              <a:latin typeface="Arial"/>
              <a:cs typeface="Arial"/>
            </a:endParaRPr>
          </a:p>
          <a:p>
            <a:pPr marL="252729" indent="-240665">
              <a:lnSpc>
                <a:spcPct val="100000"/>
              </a:lnSpc>
              <a:buChar char="•"/>
              <a:tabLst>
                <a:tab pos="252095" algn="l"/>
                <a:tab pos="253365" algn="l"/>
              </a:tabLst>
            </a:pPr>
            <a:r>
              <a:rPr sz="2400" b="1" spc="25" dirty="0">
                <a:latin typeface="Arial"/>
                <a:cs typeface="Arial"/>
              </a:rPr>
              <a:t>Team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60" dirty="0">
                <a:latin typeface="Arial"/>
                <a:cs typeface="Arial"/>
              </a:rPr>
              <a:t>Building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5000">
              <a:latin typeface="Arial"/>
              <a:cs typeface="Arial"/>
            </a:endParaRPr>
          </a:p>
          <a:p>
            <a:pPr marL="252729" indent="-240665">
              <a:lnSpc>
                <a:spcPct val="100000"/>
              </a:lnSpc>
              <a:buChar char="•"/>
              <a:tabLst>
                <a:tab pos="252095" algn="l"/>
                <a:tab pos="253365" algn="l"/>
              </a:tabLst>
            </a:pPr>
            <a:r>
              <a:rPr sz="2400" b="1" spc="-5" dirty="0">
                <a:latin typeface="Arial"/>
                <a:cs typeface="Arial"/>
              </a:rPr>
              <a:t>Problem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solving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5000">
              <a:latin typeface="Arial"/>
              <a:cs typeface="Arial"/>
            </a:endParaRPr>
          </a:p>
          <a:p>
            <a:pPr marL="252729" indent="-240665">
              <a:lnSpc>
                <a:spcPct val="100000"/>
              </a:lnSpc>
              <a:buChar char="•"/>
              <a:tabLst>
                <a:tab pos="252095" algn="l"/>
                <a:tab pos="253365" algn="l"/>
              </a:tabLst>
            </a:pPr>
            <a:r>
              <a:rPr sz="2400" b="1" spc="40" dirty="0">
                <a:latin typeface="Arial"/>
                <a:cs typeface="Arial"/>
              </a:rPr>
              <a:t>Communication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spc="-135" dirty="0">
                <a:latin typeface="Arial"/>
                <a:cs typeface="Arial"/>
              </a:rPr>
              <a:t>skills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2900596"/>
            <a:ext cx="10663018" cy="1570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48195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Promotions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2727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0" dirty="0"/>
              <a:t>Promotions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2758351"/>
            <a:ext cx="9879965" cy="2790508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86080" indent="-374015">
              <a:lnSpc>
                <a:spcPct val="100000"/>
              </a:lnSpc>
              <a:spcBef>
                <a:spcPts val="11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-55" dirty="0">
                <a:latin typeface="Lucida Sans Unicode"/>
                <a:cs typeface="Lucida Sans Unicode"/>
              </a:rPr>
              <a:t>Promotions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were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done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mainly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in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boys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hostel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70" dirty="0">
                <a:latin typeface="Lucida Sans Unicode"/>
                <a:cs typeface="Lucida Sans Unicode"/>
              </a:rPr>
              <a:t>goa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university</a:t>
            </a:r>
            <a:endParaRPr sz="2400" dirty="0">
              <a:latin typeface="Lucida Sans Unicode"/>
              <a:cs typeface="Lucida Sans Unicode"/>
            </a:endParaRPr>
          </a:p>
          <a:p>
            <a:pPr marL="386080" marR="531495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75" dirty="0">
                <a:latin typeface="Lucida Sans Unicode"/>
                <a:cs typeface="Lucida Sans Unicode"/>
              </a:rPr>
              <a:t>Where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1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bunch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students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living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in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hostel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were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given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applicatio</a:t>
            </a:r>
            <a:r>
              <a:rPr sz="2400" spc="60" dirty="0">
                <a:latin typeface="Lucida Sans Unicode"/>
                <a:cs typeface="Lucida Sans Unicode"/>
              </a:rPr>
              <a:t>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fo</a:t>
            </a:r>
            <a:r>
              <a:rPr sz="2400" spc="-90" dirty="0">
                <a:latin typeface="Lucida Sans Unicode"/>
                <a:cs typeface="Lucida Sans Unicode"/>
              </a:rPr>
              <a:t>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revie</a:t>
            </a:r>
            <a:r>
              <a:rPr sz="2400" spc="50" dirty="0">
                <a:latin typeface="Lucida Sans Unicode"/>
                <a:cs typeface="Lucida Sans Unicode"/>
              </a:rPr>
              <a:t>w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30" dirty="0">
                <a:latin typeface="Lucida Sans Unicode"/>
                <a:cs typeface="Lucida Sans Unicode"/>
              </a:rPr>
              <a:t>an</a:t>
            </a:r>
            <a:r>
              <a:rPr sz="2400" spc="145" dirty="0">
                <a:latin typeface="Lucida Sans Unicode"/>
                <a:cs typeface="Lucida Sans Unicode"/>
              </a:rPr>
              <a:t>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testing</a:t>
            </a:r>
            <a:endParaRPr sz="2400" dirty="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-80" dirty="0">
                <a:latin typeface="Lucida Sans Unicode"/>
                <a:cs typeface="Lucida Sans Unicode"/>
              </a:rPr>
              <a:t>Also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meetings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were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held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on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google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meet</a:t>
            </a:r>
            <a:r>
              <a:rPr sz="2400" spc="-105" dirty="0">
                <a:latin typeface="Lucida Sans Unicode"/>
                <a:cs typeface="Lucida Sans Unicode"/>
              </a:rPr>
              <a:t> for </a:t>
            </a:r>
            <a:r>
              <a:rPr sz="2400" spc="-50" dirty="0">
                <a:latin typeface="Lucida Sans Unicode"/>
                <a:cs typeface="Lucida Sans Unicode"/>
              </a:rPr>
              <a:t>promotions</a:t>
            </a:r>
            <a:endParaRPr sz="2400" dirty="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229" dirty="0">
                <a:latin typeface="Lucida Sans Unicode"/>
                <a:cs typeface="Lucida Sans Unicode"/>
              </a:rPr>
              <a:t>We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obtained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10" dirty="0">
                <a:latin typeface="Lucida Sans Unicode"/>
                <a:cs typeface="Lucida Sans Unicode"/>
              </a:rPr>
              <a:t>a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very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positive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response</a:t>
            </a:r>
            <a:r>
              <a:rPr lang="en-IN" sz="2400" spc="-35" dirty="0">
                <a:latin typeface="Lucida Sans Unicode"/>
                <a:cs typeface="Lucida Sans Unicode"/>
              </a:rPr>
              <a:t> and made changes according to it.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10" y="121900"/>
            <a:ext cx="5836089" cy="3282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5749" y="3511400"/>
            <a:ext cx="5836073" cy="31975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4865" y="121900"/>
            <a:ext cx="5836073" cy="32827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15250" y="3579150"/>
            <a:ext cx="5836099" cy="31297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650" y="2900600"/>
            <a:ext cx="11051600" cy="1570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158" y="3613496"/>
            <a:ext cx="10564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Takeaway</a:t>
            </a:r>
            <a:r>
              <a:rPr spc="80" dirty="0"/>
              <a:t>s</a:t>
            </a:r>
            <a:r>
              <a:rPr spc="-5" dirty="0"/>
              <a:t> </a:t>
            </a:r>
            <a:r>
              <a:rPr spc="-80" dirty="0"/>
              <a:t>o</a:t>
            </a:r>
            <a:r>
              <a:rPr spc="-45" dirty="0"/>
              <a:t>f</a:t>
            </a:r>
            <a:r>
              <a:rPr dirty="0"/>
              <a:t> </a:t>
            </a:r>
            <a:r>
              <a:rPr spc="50" dirty="0"/>
              <a:t>th</a:t>
            </a:r>
            <a:r>
              <a:rPr spc="70" dirty="0"/>
              <a:t>e</a:t>
            </a:r>
            <a:r>
              <a:rPr spc="-5" dirty="0"/>
              <a:t> </a:t>
            </a:r>
            <a:r>
              <a:rPr spc="-620" dirty="0"/>
              <a:t>SBS</a:t>
            </a:r>
            <a:r>
              <a:rPr spc="-250" dirty="0"/>
              <a:t>I</a:t>
            </a:r>
            <a:r>
              <a:rPr spc="5" dirty="0"/>
              <a:t> </a:t>
            </a:r>
            <a:r>
              <a:rPr spc="10" dirty="0"/>
              <a:t>202</a:t>
            </a:r>
            <a:r>
              <a:rPr spc="15" dirty="0"/>
              <a:t>1</a:t>
            </a:r>
            <a:r>
              <a:rPr spc="5" dirty="0"/>
              <a:t> </a:t>
            </a:r>
            <a:r>
              <a:rPr spc="-325" dirty="0"/>
              <a:t>COURSE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9915" y="1696858"/>
            <a:ext cx="103809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marR="5080" indent="-2406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52095" algn="l"/>
                <a:tab pos="253365" algn="l"/>
              </a:tabLst>
            </a:pPr>
            <a:r>
              <a:rPr sz="2400" spc="105" dirty="0">
                <a:latin typeface="Lucida Sans Unicode"/>
                <a:cs typeface="Lucida Sans Unicode"/>
              </a:rPr>
              <a:t>Enhanced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our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245" dirty="0">
                <a:latin typeface="Lucida Sans Unicode"/>
                <a:cs typeface="Lucida Sans Unicode"/>
              </a:rPr>
              <a:t>skills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in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some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extra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spaces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like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Machine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Learning</a:t>
            </a:r>
            <a:r>
              <a:rPr sz="2400" spc="-50" dirty="0">
                <a:latin typeface="Lucida Sans Unicode"/>
                <a:cs typeface="Lucida Sans Unicode"/>
              </a:rPr>
              <a:t> </a:t>
            </a:r>
            <a:r>
              <a:rPr sz="2400" spc="10" dirty="0">
                <a:latin typeface="Lucida Sans Unicode"/>
                <a:cs typeface="Lucida Sans Unicode"/>
              </a:rPr>
              <a:t>(ML),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Android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Studio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Augmented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Reality(AR)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 MT"/>
              <a:buChar char="•"/>
            </a:pPr>
            <a:endParaRPr sz="3700">
              <a:latin typeface="Lucida Sans Unicode"/>
              <a:cs typeface="Lucida Sans Unicode"/>
            </a:endParaRPr>
          </a:p>
          <a:p>
            <a:pPr marL="252729" indent="-2406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52095" algn="l"/>
                <a:tab pos="253365" algn="l"/>
              </a:tabLst>
            </a:pPr>
            <a:r>
              <a:rPr sz="2400" spc="-10" dirty="0">
                <a:latin typeface="Lucida Sans Unicode"/>
                <a:cs typeface="Lucida Sans Unicode"/>
              </a:rPr>
              <a:t>Learn</a:t>
            </a:r>
            <a:r>
              <a:rPr sz="2400" spc="-5" dirty="0">
                <a:latin typeface="Lucida Sans Unicode"/>
                <a:cs typeface="Lucida Sans Unicode"/>
              </a:rPr>
              <a:t>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35" dirty="0">
                <a:latin typeface="Lucida Sans Unicode"/>
                <a:cs typeface="Lucida Sans Unicode"/>
              </a:rPr>
              <a:t>skill</a:t>
            </a:r>
            <a:r>
              <a:rPr sz="2400" spc="-295" dirty="0">
                <a:latin typeface="Lucida Sans Unicode"/>
                <a:cs typeface="Lucida Sans Unicode"/>
              </a:rPr>
              <a:t>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tha</a:t>
            </a:r>
            <a:r>
              <a:rPr sz="2400" spc="20" dirty="0">
                <a:latin typeface="Lucida Sans Unicode"/>
                <a:cs typeface="Lucida Sans Unicode"/>
              </a:rPr>
              <a:t>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85" dirty="0">
                <a:latin typeface="Lucida Sans Unicode"/>
                <a:cs typeface="Lucida Sans Unicode"/>
              </a:rPr>
              <a:t>ca</a:t>
            </a:r>
            <a:r>
              <a:rPr sz="2400" spc="225" dirty="0">
                <a:latin typeface="Lucida Sans Unicode"/>
                <a:cs typeface="Lucida Sans Unicode"/>
              </a:rPr>
              <a:t>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Lucida Sans Unicode"/>
                <a:cs typeface="Lucida Sans Unicode"/>
              </a:rPr>
              <a:t>b</a:t>
            </a:r>
            <a:r>
              <a:rPr sz="2400" spc="160" dirty="0">
                <a:latin typeface="Lucida Sans Unicode"/>
                <a:cs typeface="Lucida Sans Unicode"/>
              </a:rPr>
              <a:t>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applie</a:t>
            </a:r>
            <a:r>
              <a:rPr sz="2400" spc="85" dirty="0">
                <a:latin typeface="Lucida Sans Unicode"/>
                <a:cs typeface="Lucida Sans Unicode"/>
              </a:rPr>
              <a:t>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85" dirty="0">
                <a:latin typeface="Lucida Sans Unicode"/>
                <a:cs typeface="Lucida Sans Unicode"/>
              </a:rPr>
              <a:t>i</a:t>
            </a:r>
            <a:r>
              <a:rPr sz="2400" spc="-165" dirty="0">
                <a:latin typeface="Lucida Sans Unicode"/>
                <a:cs typeface="Lucida Sans Unicode"/>
              </a:rPr>
              <a:t>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0" dirty="0">
                <a:latin typeface="Lucida Sans Unicode"/>
                <a:cs typeface="Lucida Sans Unicode"/>
              </a:rPr>
              <a:t>real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life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Font typeface="Arial MT"/>
              <a:buChar char="•"/>
            </a:pPr>
            <a:endParaRPr sz="3700">
              <a:latin typeface="Lucida Sans Unicode"/>
              <a:cs typeface="Lucida Sans Unicode"/>
            </a:endParaRPr>
          </a:p>
          <a:p>
            <a:pPr marL="252729" indent="-2406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52095" algn="l"/>
                <a:tab pos="253365" algn="l"/>
              </a:tabLst>
            </a:pPr>
            <a:r>
              <a:rPr sz="2400" spc="60" dirty="0">
                <a:latin typeface="Lucida Sans Unicode"/>
                <a:cs typeface="Lucida Sans Unicode"/>
              </a:rPr>
              <a:t>Over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all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1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Positive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effect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on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our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mindset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BEEE-261A-EF1E-91CA-7DABAC1D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392764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013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2499" y="968250"/>
            <a:ext cx="6044600" cy="44687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5814" y="2080428"/>
            <a:ext cx="582168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" marR="5080" indent="-374015" algn="just">
              <a:lnSpc>
                <a:spcPct val="100000"/>
              </a:lnSpc>
              <a:spcBef>
                <a:spcPts val="100"/>
              </a:spcBef>
            </a:pPr>
            <a:r>
              <a:rPr sz="2400" spc="-470" dirty="0">
                <a:solidFill>
                  <a:srgbClr val="8664B0"/>
                </a:solidFill>
                <a:latin typeface="Lucida Sans Unicode"/>
                <a:cs typeface="Lucida Sans Unicode"/>
              </a:rPr>
              <a:t>□</a:t>
            </a:r>
            <a:r>
              <a:rPr sz="2400" spc="-465" dirty="0">
                <a:solidFill>
                  <a:srgbClr val="8664B0"/>
                </a:solidFill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application</a:t>
            </a:r>
            <a:r>
              <a:rPr sz="2400" spc="5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does</a:t>
            </a:r>
            <a:r>
              <a:rPr sz="2400" spc="4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Lucida Sans Unicode"/>
                <a:cs typeface="Lucida Sans Unicode"/>
              </a:rPr>
              <a:t>work</a:t>
            </a:r>
            <a:r>
              <a:rPr sz="2400" spc="-5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awaring </a:t>
            </a:r>
            <a:r>
              <a:rPr sz="2400" spc="30" dirty="0">
                <a:latin typeface="Lucida Sans Unicode"/>
                <a:cs typeface="Lucida Sans Unicode"/>
              </a:rPr>
              <a:t>the </a:t>
            </a:r>
            <a:r>
              <a:rPr sz="2400" spc="-95" dirty="0">
                <a:latin typeface="Lucida Sans Unicode"/>
                <a:cs typeface="Lucida Sans Unicode"/>
              </a:rPr>
              <a:t>user </a:t>
            </a:r>
            <a:r>
              <a:rPr sz="2400" spc="135" dirty="0">
                <a:latin typeface="Lucida Sans Unicode"/>
                <a:cs typeface="Lucida Sans Unicode"/>
              </a:rPr>
              <a:t>and </a:t>
            </a:r>
            <a:r>
              <a:rPr sz="2400" spc="-30" dirty="0">
                <a:latin typeface="Lucida Sans Unicode"/>
                <a:cs typeface="Lucida Sans Unicode"/>
              </a:rPr>
              <a:t>giving </a:t>
            </a:r>
            <a:r>
              <a:rPr sz="2400" spc="-80" dirty="0">
                <a:latin typeface="Lucida Sans Unicode"/>
                <a:cs typeface="Lucida Sans Unicode"/>
              </a:rPr>
              <a:t>him/her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 </a:t>
            </a:r>
            <a:r>
              <a:rPr sz="2400" dirty="0">
                <a:latin typeface="Lucida Sans Unicode"/>
                <a:cs typeface="Lucida Sans Unicode"/>
              </a:rPr>
              <a:t>proper </a:t>
            </a:r>
            <a:r>
              <a:rPr sz="2400" spc="50" dirty="0">
                <a:latin typeface="Lucida Sans Unicode"/>
                <a:cs typeface="Lucida Sans Unicode"/>
              </a:rPr>
              <a:t>knowledge </a:t>
            </a:r>
            <a:r>
              <a:rPr sz="2400" spc="5" dirty="0">
                <a:latin typeface="Lucida Sans Unicode"/>
                <a:cs typeface="Lucida Sans Unicode"/>
              </a:rPr>
              <a:t>as </a:t>
            </a:r>
            <a:r>
              <a:rPr sz="2400" dirty="0">
                <a:latin typeface="Lucida Sans Unicode"/>
                <a:cs typeface="Lucida Sans Unicode"/>
              </a:rPr>
              <a:t>to </a:t>
            </a:r>
            <a:r>
              <a:rPr sz="2400" spc="65" dirty="0">
                <a:latin typeface="Lucida Sans Unicode"/>
                <a:cs typeface="Lucida Sans Unicode"/>
              </a:rPr>
              <a:t>how </a:t>
            </a:r>
            <a:r>
              <a:rPr sz="2400" dirty="0">
                <a:latin typeface="Lucida Sans Unicode"/>
                <a:cs typeface="Lucida Sans Unicode"/>
              </a:rPr>
              <a:t>to </a:t>
            </a:r>
            <a:r>
              <a:rPr sz="2400" spc="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properly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150" dirty="0">
                <a:latin typeface="Lucida Sans Unicode"/>
                <a:cs typeface="Lucida Sans Unicode"/>
              </a:rPr>
              <a:t>manage</a:t>
            </a:r>
            <a:r>
              <a:rPr sz="2400" spc="15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3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waste </a:t>
            </a:r>
            <a:r>
              <a:rPr sz="2400" spc="60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products </a:t>
            </a:r>
            <a:r>
              <a:rPr sz="2400" spc="25" dirty="0">
                <a:latin typeface="Lucida Sans Unicode"/>
                <a:cs typeface="Lucida Sans Unicode"/>
              </a:rPr>
              <a:t>that </a:t>
            </a:r>
            <a:r>
              <a:rPr sz="2400" spc="30" dirty="0">
                <a:latin typeface="Lucida Sans Unicode"/>
                <a:cs typeface="Lucida Sans Unicode"/>
              </a:rPr>
              <a:t>they </a:t>
            </a:r>
            <a:r>
              <a:rPr sz="2400" spc="145" dirty="0">
                <a:latin typeface="Lucida Sans Unicode"/>
                <a:cs typeface="Lucida Sans Unicode"/>
              </a:rPr>
              <a:t>have </a:t>
            </a:r>
            <a:r>
              <a:rPr sz="2400" spc="85" dirty="0">
                <a:latin typeface="Lucida Sans Unicode"/>
                <a:cs typeface="Lucida Sans Unicode"/>
              </a:rPr>
              <a:t>captured </a:t>
            </a:r>
            <a:r>
              <a:rPr sz="2400" spc="90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through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80" dirty="0">
                <a:latin typeface="Lucida Sans Unicode"/>
                <a:cs typeface="Lucida Sans Unicode"/>
              </a:rPr>
              <a:t>their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phones.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6707" y="1610512"/>
            <a:ext cx="3636962" cy="363696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331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05A426-5997-ED34-49DB-CBB104B10D1F}"/>
              </a:ext>
            </a:extLst>
          </p:cNvPr>
          <p:cNvSpPr txBox="1"/>
          <p:nvPr/>
        </p:nvSpPr>
        <p:spPr>
          <a:xfrm>
            <a:off x="2438400" y="2362635"/>
            <a:ext cx="10210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8618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48088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/>
              <a:t>Unique</a:t>
            </a:r>
            <a:r>
              <a:rPr sz="4000" spc="-40" dirty="0"/>
              <a:t> </a:t>
            </a:r>
            <a:r>
              <a:rPr sz="4000" spc="-85" dirty="0"/>
              <a:t>Selling</a:t>
            </a:r>
            <a:r>
              <a:rPr sz="4000" spc="-35" dirty="0"/>
              <a:t> </a:t>
            </a:r>
            <a:r>
              <a:rPr sz="4000" spc="-135" dirty="0"/>
              <a:t>Point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3398430"/>
            <a:ext cx="1006538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080" marR="217804" indent="-374015">
              <a:lnSpc>
                <a:spcPct val="100000"/>
              </a:lnSpc>
              <a:spcBef>
                <a:spcPts val="10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95" dirty="0">
                <a:latin typeface="Lucida Sans Unicode"/>
                <a:cs typeface="Lucida Sans Unicode"/>
              </a:rPr>
              <a:t>On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internet,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80" dirty="0">
                <a:latin typeface="Lucida Sans Unicode"/>
                <a:cs typeface="Lucida Sans Unicode"/>
              </a:rPr>
              <a:t>we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encountered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many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such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5" dirty="0">
                <a:latin typeface="Lucida Sans Unicode"/>
                <a:cs typeface="Lucida Sans Unicode"/>
              </a:rPr>
              <a:t>software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that </a:t>
            </a:r>
            <a:r>
              <a:rPr sz="2400" spc="-74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differentiate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objects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35" dirty="0">
                <a:latin typeface="Lucida Sans Unicode"/>
                <a:cs typeface="Lucida Sans Unicode"/>
              </a:rPr>
              <a:t>and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40" dirty="0">
                <a:latin typeface="Lucida Sans Unicode"/>
                <a:cs typeface="Lucida Sans Unicode"/>
              </a:rPr>
              <a:t>label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them.</a:t>
            </a:r>
            <a:endParaRPr sz="240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-30" dirty="0">
                <a:latin typeface="Lucida Sans Unicode"/>
                <a:cs typeface="Lucida Sans Unicode"/>
              </a:rPr>
              <a:t>Our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application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54" dirty="0">
                <a:latin typeface="Lucida Sans Unicode"/>
                <a:cs typeface="Lucida Sans Unicode"/>
              </a:rPr>
              <a:t>is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designed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specifically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5" dirty="0">
                <a:latin typeface="Lucida Sans Unicode"/>
                <a:cs typeface="Lucida Sans Unicode"/>
              </a:rPr>
              <a:t>for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30" dirty="0">
                <a:latin typeface="Lucida Sans Unicode"/>
                <a:cs typeface="Lucida Sans Unicode"/>
              </a:rPr>
              <a:t>garbage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Identification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2900596"/>
            <a:ext cx="10663018" cy="1570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1934" y="3613492"/>
            <a:ext cx="3251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Work</a:t>
            </a:r>
            <a:r>
              <a:rPr spc="-90" dirty="0"/>
              <a:t> </a:t>
            </a:r>
            <a:r>
              <a:rPr spc="90" dirty="0"/>
              <a:t>Done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21386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0" dirty="0"/>
              <a:t>Planning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534344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3052628"/>
            <a:ext cx="9509760" cy="25400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86080" indent="-374015">
              <a:lnSpc>
                <a:spcPct val="100000"/>
              </a:lnSpc>
              <a:spcBef>
                <a:spcPts val="11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55" dirty="0">
                <a:latin typeface="Lucida Sans Unicode"/>
                <a:cs typeface="Lucida Sans Unicode"/>
              </a:rPr>
              <a:t>Collec</a:t>
            </a:r>
            <a:r>
              <a:rPr sz="2400" spc="45" dirty="0">
                <a:latin typeface="Lucida Sans Unicode"/>
                <a:cs typeface="Lucida Sans Unicode"/>
              </a:rPr>
              <a:t>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smal</a:t>
            </a:r>
            <a:r>
              <a:rPr sz="2400" spc="-45" dirty="0">
                <a:latin typeface="Lucida Sans Unicode"/>
                <a:cs typeface="Lucida Sans Unicode"/>
              </a:rPr>
              <a:t>l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data.</a:t>
            </a:r>
            <a:endParaRPr sz="240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35" dirty="0">
                <a:latin typeface="Lucida Sans Unicode"/>
                <a:cs typeface="Lucida Sans Unicode"/>
              </a:rPr>
              <a:t>Deploy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310" dirty="0">
                <a:latin typeface="Lucida Sans Unicode"/>
                <a:cs typeface="Lucida Sans Unicode"/>
              </a:rPr>
              <a:t>a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model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with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collected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data.</a:t>
            </a:r>
            <a:endParaRPr sz="240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25" dirty="0">
                <a:latin typeface="Lucida Sans Unicode"/>
                <a:cs typeface="Lucida Sans Unicode"/>
              </a:rPr>
              <a:t>Integrate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into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Android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Application.</a:t>
            </a:r>
            <a:endParaRPr sz="240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160" dirty="0">
                <a:latin typeface="Lucida Sans Unicode"/>
                <a:cs typeface="Lucida Sans Unicode"/>
              </a:rPr>
              <a:t>Get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310" dirty="0">
                <a:latin typeface="Lucida Sans Unicode"/>
                <a:cs typeface="Lucida Sans Unicode"/>
              </a:rPr>
              <a:t>a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larger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165" dirty="0">
                <a:latin typeface="Lucida Sans Unicode"/>
                <a:cs typeface="Lucida Sans Unicode"/>
              </a:rPr>
              <a:t>data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set.</a:t>
            </a:r>
            <a:endParaRPr sz="2400">
              <a:latin typeface="Lucida Sans Unicode"/>
              <a:cs typeface="Lucida Sans Unicode"/>
            </a:endParaRPr>
          </a:p>
          <a:p>
            <a:pPr marL="386080" indent="-374015">
              <a:lnSpc>
                <a:spcPct val="100000"/>
              </a:lnSpc>
              <a:spcBef>
                <a:spcPts val="1080"/>
              </a:spcBef>
              <a:buClr>
                <a:srgbClr val="8664B0"/>
              </a:buClr>
              <a:buChar char="□"/>
              <a:tabLst>
                <a:tab pos="385445" algn="l"/>
                <a:tab pos="386715" algn="l"/>
              </a:tabLst>
            </a:pPr>
            <a:r>
              <a:rPr sz="2400" spc="25" dirty="0">
                <a:latin typeface="Lucida Sans Unicode"/>
                <a:cs typeface="Lucida Sans Unicode"/>
              </a:rPr>
              <a:t>Integrate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25" dirty="0">
                <a:latin typeface="Lucida Sans Unicode"/>
                <a:cs typeface="Lucida Sans Unicode"/>
              </a:rPr>
              <a:t>newly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trained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65" dirty="0">
                <a:latin typeface="Lucida Sans Unicode"/>
                <a:cs typeface="Lucida Sans Unicode"/>
              </a:rPr>
              <a:t>data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with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10" dirty="0">
                <a:latin typeface="Lucida Sans Unicode"/>
                <a:cs typeface="Lucida Sans Unicode"/>
              </a:rPr>
              <a:t>existing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0" dirty="0">
                <a:latin typeface="Lucida Sans Unicode"/>
                <a:cs typeface="Lucida Sans Unicode"/>
              </a:rPr>
              <a:t>application.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597" cy="10720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18"/>
            <a:ext cx="4230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5" dirty="0"/>
              <a:t>Execution </a:t>
            </a:r>
            <a:r>
              <a:rPr sz="4000" spc="-55" dirty="0"/>
              <a:t>of</a:t>
            </a:r>
            <a:r>
              <a:rPr sz="4000" spc="-20" dirty="0"/>
              <a:t> </a:t>
            </a:r>
            <a:r>
              <a:rPr sz="4000" spc="-60" dirty="0"/>
              <a:t>Plan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174" cy="3738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227" y="3581310"/>
            <a:ext cx="5725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5445" algn="l"/>
              </a:tabLst>
            </a:pPr>
            <a:r>
              <a:rPr sz="2400" spc="-470" dirty="0">
                <a:solidFill>
                  <a:srgbClr val="8664B0"/>
                </a:solidFill>
                <a:latin typeface="Lucida Sans Unicode"/>
                <a:cs typeface="Lucida Sans Unicode"/>
              </a:rPr>
              <a:t>□	</a:t>
            </a:r>
            <a:r>
              <a:rPr sz="2400" spc="125" dirty="0">
                <a:latin typeface="Lucida Sans Unicode"/>
                <a:cs typeface="Lucida Sans Unicode"/>
              </a:rPr>
              <a:t>Data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was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divided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into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90" dirty="0">
                <a:latin typeface="Lucida Sans Unicode"/>
                <a:cs typeface="Lucida Sans Unicode"/>
              </a:rPr>
              <a:t>28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categories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820</Words>
  <Application>Microsoft Office PowerPoint</Application>
  <PresentationFormat>Widescreen</PresentationFormat>
  <Paragraphs>124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Arial MT</vt:lpstr>
      <vt:lpstr>Calibri</vt:lpstr>
      <vt:lpstr>Lucida Sans Unicode</vt:lpstr>
      <vt:lpstr>Office Theme</vt:lpstr>
      <vt:lpstr>SBSI 2021-22</vt:lpstr>
      <vt:lpstr>What is waste management?</vt:lpstr>
      <vt:lpstr>Why Waste Management?</vt:lpstr>
      <vt:lpstr>About the Application</vt:lpstr>
      <vt:lpstr>PowerPoint Presentation</vt:lpstr>
      <vt:lpstr>Unique Selling Point</vt:lpstr>
      <vt:lpstr>Work Done</vt:lpstr>
      <vt:lpstr>Planning</vt:lpstr>
      <vt:lpstr>Execution of Plan</vt:lpstr>
      <vt:lpstr>PowerPoint Presentation</vt:lpstr>
      <vt:lpstr>PowerPoint Presentation</vt:lpstr>
      <vt:lpstr>Training data</vt:lpstr>
      <vt:lpstr>Tools and technologies</vt:lpstr>
      <vt:lpstr>Working</vt:lpstr>
      <vt:lpstr>PowerPoint Presentation</vt:lpstr>
      <vt:lpstr>PowerPoint Presentation</vt:lpstr>
      <vt:lpstr>PowerPoint Presentation</vt:lpstr>
      <vt:lpstr>About the application</vt:lpstr>
      <vt:lpstr>What is Energy management?</vt:lpstr>
      <vt:lpstr>Planning</vt:lpstr>
      <vt:lpstr>Execution</vt:lpstr>
      <vt:lpstr>Tools and technologies</vt:lpstr>
      <vt:lpstr>Working</vt:lpstr>
      <vt:lpstr>Screenshots</vt:lpstr>
      <vt:lpstr>PowerPoint Presentation</vt:lpstr>
      <vt:lpstr>PowerPoint Presentation</vt:lpstr>
      <vt:lpstr>PowerPoint Presentation</vt:lpstr>
      <vt:lpstr>PowerPoint Presentation</vt:lpstr>
      <vt:lpstr>BEFORE</vt:lpstr>
      <vt:lpstr>AFTER</vt:lpstr>
      <vt:lpstr>PowerPoint Presentation</vt:lpstr>
      <vt:lpstr>BEFORE</vt:lpstr>
      <vt:lpstr>AFTER</vt:lpstr>
      <vt:lpstr>PowerPoint Presentation</vt:lpstr>
      <vt:lpstr>PowerPoint Presentation</vt:lpstr>
      <vt:lpstr>Timeline of Activities carried out</vt:lpstr>
      <vt:lpstr>PowerPoint Presentation</vt:lpstr>
      <vt:lpstr>PowerPoint Presentation</vt:lpstr>
      <vt:lpstr>PowerPoint Presentation</vt:lpstr>
      <vt:lpstr>PowerPoint Presentation</vt:lpstr>
      <vt:lpstr>Outcome and Impact</vt:lpstr>
      <vt:lpstr>PowerPoint Presentation</vt:lpstr>
      <vt:lpstr>Promotions</vt:lpstr>
      <vt:lpstr>Promotions</vt:lpstr>
      <vt:lpstr>PowerPoint Presentation</vt:lpstr>
      <vt:lpstr>Takeaways of the SBSI 2021 COURSE</vt:lpstr>
      <vt:lpstr>PowerPoint Presentation</vt:lpstr>
      <vt:lpstr>Some Demonstration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from Sahil.A</dc:title>
  <cp:lastModifiedBy>Ankit Kumar Mishra</cp:lastModifiedBy>
  <cp:revision>2</cp:revision>
  <dcterms:created xsi:type="dcterms:W3CDTF">2022-07-19T10:32:40Z</dcterms:created>
  <dcterms:modified xsi:type="dcterms:W3CDTF">2022-07-19T11:32:05Z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